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716" r:id="rId5"/>
  </p:sldMasterIdLst>
  <p:notesMasterIdLst>
    <p:notesMasterId r:id="rId42"/>
  </p:notesMasterIdLst>
  <p:handoutMasterIdLst>
    <p:handoutMasterId r:id="rId43"/>
  </p:handoutMasterIdLst>
  <p:sldIdLst>
    <p:sldId id="597" r:id="rId6"/>
    <p:sldId id="640" r:id="rId7"/>
    <p:sldId id="643" r:id="rId8"/>
    <p:sldId id="647" r:id="rId9"/>
    <p:sldId id="644" r:id="rId10"/>
    <p:sldId id="645" r:id="rId11"/>
    <p:sldId id="646" r:id="rId12"/>
    <p:sldId id="617" r:id="rId13"/>
    <p:sldId id="599" r:id="rId14"/>
    <p:sldId id="618" r:id="rId15"/>
    <p:sldId id="616" r:id="rId16"/>
    <p:sldId id="620" r:id="rId17"/>
    <p:sldId id="619" r:id="rId18"/>
    <p:sldId id="641" r:id="rId19"/>
    <p:sldId id="621" r:id="rId20"/>
    <p:sldId id="642" r:id="rId21"/>
    <p:sldId id="648" r:id="rId22"/>
    <p:sldId id="631" r:id="rId23"/>
    <p:sldId id="649" r:id="rId24"/>
    <p:sldId id="624" r:id="rId25"/>
    <p:sldId id="629" r:id="rId26"/>
    <p:sldId id="627" r:id="rId27"/>
    <p:sldId id="628" r:id="rId28"/>
    <p:sldId id="630" r:id="rId29"/>
    <p:sldId id="625" r:id="rId30"/>
    <p:sldId id="632" r:id="rId31"/>
    <p:sldId id="634" r:id="rId32"/>
    <p:sldId id="635" r:id="rId33"/>
    <p:sldId id="636" r:id="rId34"/>
    <p:sldId id="637" r:id="rId35"/>
    <p:sldId id="638" r:id="rId36"/>
    <p:sldId id="633" r:id="rId37"/>
    <p:sldId id="639" r:id="rId38"/>
    <p:sldId id="650" r:id="rId39"/>
    <p:sldId id="651" r:id="rId40"/>
    <p:sldId id="598" r:id="rId41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AB00EFA1-C590-4831-8516-4E5AD76CA2DC}">
          <p14:sldIdLst>
            <p14:sldId id="597"/>
            <p14:sldId id="640"/>
            <p14:sldId id="643"/>
            <p14:sldId id="647"/>
            <p14:sldId id="644"/>
            <p14:sldId id="645"/>
            <p14:sldId id="646"/>
            <p14:sldId id="617"/>
            <p14:sldId id="599"/>
            <p14:sldId id="618"/>
            <p14:sldId id="616"/>
            <p14:sldId id="620"/>
            <p14:sldId id="619"/>
            <p14:sldId id="641"/>
            <p14:sldId id="621"/>
            <p14:sldId id="642"/>
            <p14:sldId id="648"/>
            <p14:sldId id="631"/>
            <p14:sldId id="649"/>
            <p14:sldId id="624"/>
            <p14:sldId id="629"/>
            <p14:sldId id="627"/>
            <p14:sldId id="628"/>
            <p14:sldId id="630"/>
            <p14:sldId id="625"/>
            <p14:sldId id="632"/>
            <p14:sldId id="634"/>
            <p14:sldId id="635"/>
            <p14:sldId id="636"/>
            <p14:sldId id="637"/>
            <p14:sldId id="638"/>
            <p14:sldId id="633"/>
            <p14:sldId id="639"/>
            <p14:sldId id="650"/>
            <p14:sldId id="651"/>
            <p14:sldId id="598"/>
          </p14:sldIdLst>
        </p14:section>
      </p14:sectionLst>
    </p:ext>
    <p:ext uri="{EFAFB233-063F-42B5-8137-9DF3F51BA10A}">
      <p15:sldGuideLst xmlns:p15="http://schemas.microsoft.com/office/powerpoint/2012/main">
        <p15:guide id="2" pos="234" userDrawn="1">
          <p15:clr>
            <a:srgbClr val="A4A3A4"/>
          </p15:clr>
        </p15:guide>
        <p15:guide id="4" pos="7446" userDrawn="1">
          <p15:clr>
            <a:srgbClr val="A4A3A4"/>
          </p15:clr>
        </p15:guide>
        <p15:guide id="5" pos="3749" userDrawn="1">
          <p15:clr>
            <a:srgbClr val="A4A3A4"/>
          </p15:clr>
        </p15:guide>
        <p15:guide id="6" orient="horz" pos="1774" userDrawn="1">
          <p15:clr>
            <a:srgbClr val="A4A3A4"/>
          </p15:clr>
        </p15:guide>
        <p15:guide id="7" pos="551" userDrawn="1">
          <p15:clr>
            <a:srgbClr val="A4A3A4"/>
          </p15:clr>
        </p15:guide>
        <p15:guide id="8" orient="horz" pos="1230" userDrawn="1">
          <p15:clr>
            <a:srgbClr val="A4A3A4"/>
          </p15:clr>
        </p15:guide>
        <p15:guide id="9" orient="horz" pos="4110" userDrawn="1">
          <p15:clr>
            <a:srgbClr val="A4A3A4"/>
          </p15:clr>
        </p15:guide>
        <p15:guide id="10" orient="horz" pos="2183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0594301-DE49-7987-C173-E07CACA2BA9B}" name="Barbara Makowska" initials="BM" userId="a8caf3114db74e4f" providerId="Windows Live"/>
  <p188:author id="{C77E9CE2-E271-3ECD-0D1F-4DF1C9059C88}" name="Virtanen Elina" initials="VE" userId="S::elina.virtanen@ttl.fi::fb8f6d22-3e31-4ce8-9fc7-66ce0cc894fc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alyga, Anna" initials="GA" lastIdx="13" clrIdx="0">
    <p:extLst>
      <p:ext uri="{19B8F6BF-5375-455C-9EA6-DF929625EA0E}">
        <p15:presenceInfo xmlns:p15="http://schemas.microsoft.com/office/powerpoint/2012/main" userId="S-1-5-21-1901135889-3005122355-2223831710-3660" providerId="AD"/>
      </p:ext>
    </p:extLst>
  </p:cmAuthor>
  <p:cmAuthor id="2" name="Oliver" initials="O" lastIdx="1" clrIdx="1">
    <p:extLst>
      <p:ext uri="{19B8F6BF-5375-455C-9EA6-DF929625EA0E}">
        <p15:presenceInfo xmlns:p15="http://schemas.microsoft.com/office/powerpoint/2012/main" userId="df7ae090af38c2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AB419"/>
    <a:srgbClr val="C1D488"/>
    <a:srgbClr val="CF9519"/>
    <a:srgbClr val="007BB2"/>
    <a:srgbClr val="AC3287"/>
    <a:srgbClr val="FFFFFF"/>
    <a:srgbClr val="F8F8F8"/>
    <a:srgbClr val="E8EEF5"/>
    <a:srgbClr val="004E84"/>
    <a:srgbClr val="FFA8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18" autoAdjust="0"/>
    <p:restoredTop sz="94259" autoAdjust="0"/>
  </p:normalViewPr>
  <p:slideViewPr>
    <p:cSldViewPr snapToGrid="0">
      <p:cViewPr varScale="1">
        <p:scale>
          <a:sx n="112" d="100"/>
          <a:sy n="112" d="100"/>
        </p:scale>
        <p:origin x="78" y="96"/>
      </p:cViewPr>
      <p:guideLst>
        <p:guide pos="234"/>
        <p:guide pos="7446"/>
        <p:guide pos="3749"/>
        <p:guide orient="horz" pos="1774"/>
        <p:guide pos="551"/>
        <p:guide orient="horz" pos="1230"/>
        <p:guide orient="horz" pos="4110"/>
        <p:guide orient="horz" pos="2183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>
      <p:scale>
        <a:sx n="100" d="100"/>
        <a:sy n="100" d="100"/>
      </p:scale>
      <p:origin x="0" y="-2466"/>
    </p:cViewPr>
  </p:sorterViewPr>
  <p:notesViewPr>
    <p:cSldViewPr snapToGrid="0">
      <p:cViewPr varScale="1">
        <p:scale>
          <a:sx n="132" d="100"/>
          <a:sy n="132" d="100"/>
        </p:scale>
        <p:origin x="532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microsoft.com/office/2018/10/relationships/authors" Target="author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viewProps" Target="viewProps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B3BA3-E7DF-4166-8B7E-6FDC07D48CEB}" type="datetimeFigureOut">
              <a:rPr lang="de-AT" smtClean="0"/>
              <a:t>18.10.2024</a:t>
            </a:fld>
            <a:endParaRPr lang="de-AT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A3863E-97DC-4B20-8CC4-14B7D6834C49}" type="slidenum">
              <a:rPr lang="de-AT" smtClean="0"/>
              <a:t>‹#›</a:t>
            </a:fld>
            <a:endParaRPr lang="de-AT"/>
          </a:p>
        </p:txBody>
      </p:sp>
    </p:spTree>
    <p:extLst>
      <p:ext uri="{BB962C8B-B14F-4D97-AF65-F5344CB8AC3E}">
        <p14:creationId xmlns:p14="http://schemas.microsoft.com/office/powerpoint/2010/main" val="25415448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2833BF-8F45-4E37-8A33-E9D603D9D99D}" type="datetimeFigureOut">
              <a:rPr lang="de-AT" smtClean="0"/>
              <a:t>18.10.2024</a:t>
            </a:fld>
            <a:endParaRPr lang="de-AT" dirty="0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AT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AT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AT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3D1A05-BC2C-4963-BB50-CF36FF1E632A}" type="slidenum">
              <a:rPr lang="de-AT" smtClean="0"/>
              <a:t>‹#›</a:t>
            </a:fld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867558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with 1 p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Rectangle 2"/>
          <p:cNvSpPr>
            <a:spLocks noChangeArrowheads="1"/>
          </p:cNvSpPr>
          <p:nvPr userDrawn="1"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de-AT"/>
          </a:p>
        </p:txBody>
      </p:sp>
      <p:sp>
        <p:nvSpPr>
          <p:cNvPr id="4" name="Bildplatzhalter 3"/>
          <p:cNvSpPr>
            <a:spLocks noGrp="1"/>
          </p:cNvSpPr>
          <p:nvPr>
            <p:ph type="pic" sz="quarter" idx="24"/>
          </p:nvPr>
        </p:nvSpPr>
        <p:spPr>
          <a:xfrm>
            <a:off x="0" y="0"/>
            <a:ext cx="5354664" cy="6858000"/>
          </a:xfrm>
          <a:prstGeom prst="rect">
            <a:avLst/>
          </a:prstGeom>
        </p:spPr>
        <p:txBody>
          <a:bodyPr/>
          <a:lstStyle/>
          <a:p>
            <a:endParaRPr lang="de-AT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826524" y="1879460"/>
            <a:ext cx="4669622" cy="944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>
                <a:solidFill>
                  <a:srgbClr val="CF9519"/>
                </a:solidFill>
              </a:defRPr>
            </a:lvl1pPr>
          </a:lstStyle>
          <a:p>
            <a:pPr lvl="0"/>
            <a:r>
              <a:rPr lang="de-DE" dirty="0"/>
              <a:t>Standard Title.</a:t>
            </a:r>
          </a:p>
        </p:txBody>
      </p:sp>
      <p:sp>
        <p:nvSpPr>
          <p:cNvPr id="22" name="Textplatzhalter 2"/>
          <p:cNvSpPr>
            <a:spLocks noGrp="1"/>
          </p:cNvSpPr>
          <p:nvPr>
            <p:ph type="body" sz="quarter" idx="26" hasCustomPrompt="1"/>
          </p:nvPr>
        </p:nvSpPr>
        <p:spPr>
          <a:xfrm>
            <a:off x="5826125" y="2611920"/>
            <a:ext cx="4670021" cy="9445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400" baseline="0">
                <a:solidFill>
                  <a:srgbClr val="007BB2"/>
                </a:solidFill>
              </a:defRPr>
            </a:lvl1pPr>
          </a:lstStyle>
          <a:p>
            <a:pPr lvl="0"/>
            <a:r>
              <a:rPr lang="de-DE" dirty="0"/>
              <a:t>Chapter </a:t>
            </a:r>
            <a:r>
              <a:rPr lang="de-DE" dirty="0" err="1"/>
              <a:t>intro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else</a:t>
            </a:r>
            <a:r>
              <a:rPr lang="de-DE" dirty="0"/>
              <a:t>.</a:t>
            </a:r>
          </a:p>
        </p:txBody>
      </p:sp>
      <p:sp>
        <p:nvSpPr>
          <p:cNvPr id="7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826125" y="3211513"/>
            <a:ext cx="5994400" cy="1538287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pPr>
              <a:lnSpc>
                <a:spcPts val="2500"/>
              </a:lnSpc>
            </a:pPr>
            <a:r>
              <a:rPr lang="en-US" dirty="0">
                <a:solidFill>
                  <a:srgbClr val="4B4B4B"/>
                </a:solidFill>
              </a:rPr>
              <a:t>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  <a:r>
              <a:rPr lang="en-US" dirty="0" err="1">
                <a:solidFill>
                  <a:srgbClr val="4B4B4B"/>
                </a:solidFill>
              </a:rPr>
              <a:t>Etiam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eget</a:t>
            </a:r>
            <a:r>
              <a:rPr lang="en-US" dirty="0">
                <a:solidFill>
                  <a:srgbClr val="4B4B4B"/>
                </a:solidFill>
              </a:rPr>
              <a:t> quam lacus. </a:t>
            </a:r>
            <a:r>
              <a:rPr lang="en-US" dirty="0" err="1">
                <a:solidFill>
                  <a:srgbClr val="4B4B4B"/>
                </a:solidFill>
              </a:rPr>
              <a:t>Vivamus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laoreet</a:t>
            </a:r>
            <a:r>
              <a:rPr lang="en-US" dirty="0">
                <a:solidFill>
                  <a:srgbClr val="4B4B4B"/>
                </a:solidFill>
              </a:rPr>
              <a:t> tempus lacus, in </a:t>
            </a:r>
            <a:r>
              <a:rPr lang="en-US" dirty="0" err="1">
                <a:solidFill>
                  <a:srgbClr val="4B4B4B"/>
                </a:solidFill>
              </a:rPr>
              <a:t>ultricies</a:t>
            </a:r>
            <a:r>
              <a:rPr lang="en-US" dirty="0">
                <a:solidFill>
                  <a:srgbClr val="4B4B4B"/>
                </a:solidFill>
              </a:rPr>
              <a:t>. 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</a:p>
        </p:txBody>
      </p:sp>
      <p:sp>
        <p:nvSpPr>
          <p:cNvPr id="12" name="Textplatzhalter 2"/>
          <p:cNvSpPr>
            <a:spLocks noGrp="1"/>
          </p:cNvSpPr>
          <p:nvPr>
            <p:ph type="body" sz="quarter" idx="28" hasCustomPrompt="1"/>
          </p:nvPr>
        </p:nvSpPr>
        <p:spPr>
          <a:xfrm>
            <a:off x="106363" y="6498077"/>
            <a:ext cx="3156091" cy="258323"/>
          </a:xfrm>
          <a:prstGeom prst="rect">
            <a:avLst/>
          </a:prstGeom>
        </p:spPr>
        <p:txBody>
          <a:bodyPr/>
          <a:lstStyle>
            <a:lvl1pPr>
              <a:defRPr lang="de-AT" sz="1100" b="0" i="0" baseline="0" smtClean="0">
                <a:solidFill>
                  <a:schemeClr val="bg1"/>
                </a:solidFill>
                <a:effectLst/>
              </a:defRPr>
            </a:lvl1pPr>
          </a:lstStyle>
          <a:p>
            <a:pPr lvl="0"/>
            <a:r>
              <a:rPr lang="de-DE" dirty="0"/>
              <a:t>Copyright Info</a:t>
            </a:r>
          </a:p>
        </p:txBody>
      </p:sp>
    </p:spTree>
    <p:extLst>
      <p:ext uri="{BB962C8B-B14F-4D97-AF65-F5344CB8AC3E}">
        <p14:creationId xmlns:p14="http://schemas.microsoft.com/office/powerpoint/2010/main" val="373704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ndard text/subhead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524" y="385698"/>
            <a:ext cx="7376010" cy="550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rgbClr val="CF9519"/>
                </a:solidFill>
              </a:defRPr>
            </a:lvl1pPr>
          </a:lstStyle>
          <a:p>
            <a:r>
              <a:rPr lang="de-DE" dirty="0"/>
              <a:t>Standard</a:t>
            </a:r>
            <a:r>
              <a:rPr lang="pl-PL" dirty="0"/>
              <a:t> </a:t>
            </a:r>
            <a:r>
              <a:rPr lang="de-DE" dirty="0"/>
              <a:t>t</a:t>
            </a:r>
            <a:r>
              <a:rPr lang="pl-PL" dirty="0"/>
              <a:t>itle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3852" y="1408327"/>
            <a:ext cx="8989855" cy="553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7BB2"/>
                </a:solidFill>
              </a:defRPr>
            </a:lvl1pPr>
          </a:lstStyle>
          <a:p>
            <a:pPr lvl="0"/>
            <a:r>
              <a:rPr lang="pl-PL" dirty="0"/>
              <a:t>Subheadline</a:t>
            </a:r>
            <a:endParaRPr lang="de-DE" dirty="0"/>
          </a:p>
        </p:txBody>
      </p:sp>
      <p:sp>
        <p:nvSpPr>
          <p:cNvPr id="12" name="Textplatzhalter 6"/>
          <p:cNvSpPr>
            <a:spLocks noGrp="1"/>
          </p:cNvSpPr>
          <p:nvPr>
            <p:ph type="body" sz="quarter" idx="27" hasCustomPrompt="1"/>
          </p:nvPr>
        </p:nvSpPr>
        <p:spPr>
          <a:xfrm>
            <a:off x="533851" y="2098303"/>
            <a:ext cx="11284010" cy="3829799"/>
          </a:xfrm>
          <a:prstGeom prst="rect">
            <a:avLst/>
          </a:prstGeom>
        </p:spPr>
        <p:txBody>
          <a:bodyPr/>
          <a:lstStyle>
            <a:lvl1pPr>
              <a:defRPr sz="2200" b="0">
                <a:solidFill>
                  <a:schemeClr val="tx1"/>
                </a:solidFill>
              </a:defRPr>
            </a:lvl1pPr>
          </a:lstStyle>
          <a:p>
            <a:pPr>
              <a:lnSpc>
                <a:spcPts val="2500"/>
              </a:lnSpc>
            </a:pPr>
            <a:r>
              <a:rPr lang="en-US" dirty="0">
                <a:solidFill>
                  <a:srgbClr val="4B4B4B"/>
                </a:solidFill>
              </a:rPr>
              <a:t>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  <a:r>
              <a:rPr lang="en-US" dirty="0" err="1">
                <a:solidFill>
                  <a:srgbClr val="4B4B4B"/>
                </a:solidFill>
              </a:rPr>
              <a:t>Etiam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eget</a:t>
            </a:r>
            <a:r>
              <a:rPr lang="en-US" dirty="0">
                <a:solidFill>
                  <a:srgbClr val="4B4B4B"/>
                </a:solidFill>
              </a:rPr>
              <a:t> quam lacus. </a:t>
            </a:r>
            <a:r>
              <a:rPr lang="en-US" dirty="0" err="1">
                <a:solidFill>
                  <a:srgbClr val="4B4B4B"/>
                </a:solidFill>
              </a:rPr>
              <a:t>Vivamus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laoreet</a:t>
            </a:r>
            <a:r>
              <a:rPr lang="en-US" dirty="0">
                <a:solidFill>
                  <a:srgbClr val="4B4B4B"/>
                </a:solidFill>
              </a:rPr>
              <a:t> tempus lacus, in </a:t>
            </a:r>
            <a:r>
              <a:rPr lang="en-US" dirty="0" err="1">
                <a:solidFill>
                  <a:srgbClr val="4B4B4B"/>
                </a:solidFill>
              </a:rPr>
              <a:t>ultricies</a:t>
            </a:r>
            <a:r>
              <a:rPr lang="en-US" dirty="0">
                <a:solidFill>
                  <a:srgbClr val="4B4B4B"/>
                </a:solidFill>
              </a:rPr>
              <a:t>. Lorem ipsum dolor sit </a:t>
            </a:r>
            <a:r>
              <a:rPr lang="en-US" dirty="0" err="1">
                <a:solidFill>
                  <a:srgbClr val="4B4B4B"/>
                </a:solidFill>
              </a:rPr>
              <a:t>amet</a:t>
            </a:r>
            <a:r>
              <a:rPr lang="en-US" dirty="0">
                <a:solidFill>
                  <a:srgbClr val="4B4B4B"/>
                </a:solidFill>
              </a:rPr>
              <a:t>, </a:t>
            </a:r>
            <a:r>
              <a:rPr lang="en-US" dirty="0" err="1">
                <a:solidFill>
                  <a:srgbClr val="4B4B4B"/>
                </a:solidFill>
              </a:rPr>
              <a:t>consectetur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adipiscing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elit</a:t>
            </a:r>
            <a:r>
              <a:rPr lang="en-US" dirty="0">
                <a:solidFill>
                  <a:srgbClr val="4B4B4B"/>
                </a:solidFill>
              </a:rPr>
              <a:t>. </a:t>
            </a:r>
            <a:r>
              <a:rPr lang="en-US" dirty="0" err="1">
                <a:solidFill>
                  <a:srgbClr val="4B4B4B"/>
                </a:solidFill>
              </a:rPr>
              <a:t>Etiam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eget</a:t>
            </a:r>
            <a:r>
              <a:rPr lang="en-US" dirty="0">
                <a:solidFill>
                  <a:srgbClr val="4B4B4B"/>
                </a:solidFill>
              </a:rPr>
              <a:t> quam lacus. </a:t>
            </a:r>
            <a:r>
              <a:rPr lang="en-US" dirty="0" err="1">
                <a:solidFill>
                  <a:srgbClr val="4B4B4B"/>
                </a:solidFill>
              </a:rPr>
              <a:t>Vivamus</a:t>
            </a:r>
            <a:r>
              <a:rPr lang="en-US" dirty="0">
                <a:solidFill>
                  <a:srgbClr val="4B4B4B"/>
                </a:solidFill>
              </a:rPr>
              <a:t> </a:t>
            </a:r>
            <a:r>
              <a:rPr lang="en-US" dirty="0" err="1">
                <a:solidFill>
                  <a:srgbClr val="4B4B4B"/>
                </a:solidFill>
              </a:rPr>
              <a:t>laoreet</a:t>
            </a:r>
            <a:r>
              <a:rPr lang="en-US" dirty="0">
                <a:solidFill>
                  <a:srgbClr val="4B4B4B"/>
                </a:solidFill>
              </a:rPr>
              <a:t> tempus lacus, in </a:t>
            </a:r>
            <a:r>
              <a:rPr lang="en-US" dirty="0" err="1">
                <a:solidFill>
                  <a:srgbClr val="4B4B4B"/>
                </a:solidFill>
              </a:rPr>
              <a:t>ultricies</a:t>
            </a:r>
            <a:r>
              <a:rPr lang="en-US" dirty="0">
                <a:solidFill>
                  <a:srgbClr val="4B4B4B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958246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rafik 12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1282" y="1238287"/>
            <a:ext cx="2169437" cy="1145879"/>
          </a:xfrm>
          <a:prstGeom prst="rect">
            <a:avLst/>
          </a:prstGeom>
        </p:spPr>
      </p:pic>
      <p:sp>
        <p:nvSpPr>
          <p:cNvPr id="5" name="Textplatzhalt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55858" y="3407313"/>
            <a:ext cx="10319159" cy="1688132"/>
          </a:xfrm>
          <a:prstGeom prst="rect">
            <a:avLst/>
          </a:prstGeom>
        </p:spPr>
        <p:txBody>
          <a:bodyPr/>
          <a:lstStyle>
            <a:lvl1pPr algn="ctr">
              <a:defRPr sz="4400">
                <a:solidFill>
                  <a:srgbClr val="004E84"/>
                </a:solidFill>
              </a:defRPr>
            </a:lvl1pPr>
          </a:lstStyle>
          <a:p>
            <a:pPr lvl="0"/>
            <a:r>
              <a:rPr lang="de-DE" dirty="0"/>
              <a:t>„</a:t>
            </a:r>
            <a:r>
              <a:rPr lang="de-DE" dirty="0" err="1"/>
              <a:t>Opportunity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missed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</a:t>
            </a:r>
            <a:r>
              <a:rPr lang="de-DE" dirty="0" err="1"/>
              <a:t>most</a:t>
            </a:r>
            <a:r>
              <a:rPr lang="de-DE" dirty="0"/>
              <a:t> </a:t>
            </a:r>
            <a:r>
              <a:rPr lang="de-DE" dirty="0" err="1"/>
              <a:t>people</a:t>
            </a:r>
            <a:r>
              <a:rPr lang="de-DE" dirty="0"/>
              <a:t> </a:t>
            </a:r>
            <a:r>
              <a:rPr lang="de-DE" dirty="0" err="1"/>
              <a:t>because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dressed</a:t>
            </a:r>
            <a:r>
              <a:rPr lang="de-DE" dirty="0"/>
              <a:t> in </a:t>
            </a:r>
            <a:r>
              <a:rPr lang="de-DE" dirty="0" err="1"/>
              <a:t>overalls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looks</a:t>
            </a:r>
            <a:r>
              <a:rPr lang="de-DE" dirty="0"/>
              <a:t> like </a:t>
            </a:r>
            <a:r>
              <a:rPr lang="de-DE" dirty="0" err="1"/>
              <a:t>work</a:t>
            </a:r>
            <a:r>
              <a:rPr lang="de-DE" dirty="0"/>
              <a:t>.“</a:t>
            </a:r>
          </a:p>
        </p:txBody>
      </p:sp>
    </p:spTree>
    <p:extLst>
      <p:ext uri="{BB962C8B-B14F-4D97-AF65-F5344CB8AC3E}">
        <p14:creationId xmlns:p14="http://schemas.microsoft.com/office/powerpoint/2010/main" val="62941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&amp;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524" y="385698"/>
            <a:ext cx="7376010" cy="550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rgbClr val="CF9519"/>
                </a:solidFill>
              </a:defRPr>
            </a:lvl1pPr>
          </a:lstStyle>
          <a:p>
            <a:r>
              <a:rPr lang="de-DE" dirty="0"/>
              <a:t>Standard</a:t>
            </a:r>
            <a:r>
              <a:rPr lang="pl-PL" dirty="0"/>
              <a:t> title</a:t>
            </a:r>
            <a:r>
              <a:rPr lang="de-DE" dirty="0"/>
              <a:t>.</a:t>
            </a:r>
            <a:endParaRPr lang="de-AT" dirty="0"/>
          </a:p>
        </p:txBody>
      </p:sp>
      <p:sp>
        <p:nvSpPr>
          <p:cNvPr id="11" name="Textplatzhalter 2"/>
          <p:cNvSpPr>
            <a:spLocks noGrp="1"/>
          </p:cNvSpPr>
          <p:nvPr>
            <p:ph type="body" sz="quarter" idx="25" hasCustomPrompt="1"/>
          </p:nvPr>
        </p:nvSpPr>
        <p:spPr>
          <a:xfrm>
            <a:off x="533852" y="2016252"/>
            <a:ext cx="8989855" cy="55399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3600">
                <a:solidFill>
                  <a:srgbClr val="007BB2"/>
                </a:solidFill>
              </a:defRPr>
            </a:lvl1pPr>
          </a:lstStyle>
          <a:p>
            <a:pPr lvl="0"/>
            <a:r>
              <a:rPr lang="pl-PL" dirty="0"/>
              <a:t>Subheadline 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28" hasCustomPrompt="1"/>
          </p:nvPr>
        </p:nvSpPr>
        <p:spPr>
          <a:xfrm>
            <a:off x="533851" y="2570250"/>
            <a:ext cx="6343041" cy="2274888"/>
          </a:xfrm>
          <a:prstGeom prst="rect">
            <a:avLst/>
          </a:prstGeo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z="1800" dirty="0">
                <a:solidFill>
                  <a:srgbClr val="4B4B4B"/>
                </a:solidFill>
              </a:rPr>
              <a:t>Lorem ipsum dolor sit </a:t>
            </a:r>
            <a:r>
              <a:rPr lang="en-US" sz="1800" dirty="0" err="1">
                <a:solidFill>
                  <a:srgbClr val="4B4B4B"/>
                </a:solidFill>
              </a:rPr>
              <a:t>amet</a:t>
            </a:r>
            <a:r>
              <a:rPr lang="en-US" sz="1800" dirty="0">
                <a:solidFill>
                  <a:srgbClr val="4B4B4B"/>
                </a:solidFill>
              </a:rPr>
              <a:t>, </a:t>
            </a:r>
            <a:r>
              <a:rPr lang="en-US" sz="1800" dirty="0" err="1">
                <a:solidFill>
                  <a:srgbClr val="4B4B4B"/>
                </a:solidFill>
              </a:rPr>
              <a:t>consectetur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adipiscing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elit</a:t>
            </a:r>
            <a:r>
              <a:rPr lang="en-US" sz="1800" dirty="0">
                <a:solidFill>
                  <a:srgbClr val="4B4B4B"/>
                </a:solidFill>
              </a:rPr>
              <a:t>. </a:t>
            </a:r>
            <a:r>
              <a:rPr lang="en-US" sz="1800" dirty="0" err="1">
                <a:solidFill>
                  <a:srgbClr val="4B4B4B"/>
                </a:solidFill>
              </a:rPr>
              <a:t>Etiam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eget</a:t>
            </a:r>
            <a:r>
              <a:rPr lang="en-US" sz="1800" dirty="0">
                <a:solidFill>
                  <a:srgbClr val="4B4B4B"/>
                </a:solidFill>
              </a:rPr>
              <a:t> quam lacus. </a:t>
            </a:r>
            <a:r>
              <a:rPr lang="en-US" sz="1800" dirty="0" err="1">
                <a:solidFill>
                  <a:srgbClr val="4B4B4B"/>
                </a:solidFill>
              </a:rPr>
              <a:t>Vivamus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laoreet</a:t>
            </a:r>
            <a:r>
              <a:rPr lang="en-US" sz="1800" dirty="0">
                <a:solidFill>
                  <a:srgbClr val="4B4B4B"/>
                </a:solidFill>
              </a:rPr>
              <a:t> tempus lacus, in </a:t>
            </a:r>
            <a:r>
              <a:rPr lang="en-US" sz="1800" dirty="0" err="1">
                <a:solidFill>
                  <a:srgbClr val="4B4B4B"/>
                </a:solidFill>
              </a:rPr>
              <a:t>ultricies</a:t>
            </a:r>
            <a:r>
              <a:rPr lang="en-US" sz="1800" dirty="0">
                <a:solidFill>
                  <a:srgbClr val="4B4B4B"/>
                </a:solidFill>
              </a:rPr>
              <a:t>. Lorem ipsum dolor sit </a:t>
            </a:r>
            <a:r>
              <a:rPr lang="en-US" sz="1800" dirty="0" err="1">
                <a:solidFill>
                  <a:srgbClr val="4B4B4B"/>
                </a:solidFill>
              </a:rPr>
              <a:t>amet</a:t>
            </a:r>
            <a:r>
              <a:rPr lang="en-US" sz="1800" dirty="0">
                <a:solidFill>
                  <a:srgbClr val="4B4B4B"/>
                </a:solidFill>
              </a:rPr>
              <a:t>, </a:t>
            </a:r>
            <a:r>
              <a:rPr lang="en-US" sz="1800" dirty="0" err="1">
                <a:solidFill>
                  <a:srgbClr val="4B4B4B"/>
                </a:solidFill>
              </a:rPr>
              <a:t>consectetur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adipiscing</a:t>
            </a:r>
            <a:r>
              <a:rPr lang="en-US" sz="1800" dirty="0">
                <a:solidFill>
                  <a:srgbClr val="4B4B4B"/>
                </a:solidFill>
              </a:rPr>
              <a:t> </a:t>
            </a:r>
            <a:r>
              <a:rPr lang="en-US" sz="1800" dirty="0" err="1">
                <a:solidFill>
                  <a:srgbClr val="4B4B4B"/>
                </a:solidFill>
              </a:rPr>
              <a:t>elit</a:t>
            </a:r>
            <a:r>
              <a:rPr lang="en-US" sz="1800" dirty="0">
                <a:solidFill>
                  <a:srgbClr val="4B4B4B"/>
                </a:solidFill>
              </a:rPr>
              <a:t>.</a:t>
            </a:r>
          </a:p>
        </p:txBody>
      </p:sp>
      <p:cxnSp>
        <p:nvCxnSpPr>
          <p:cNvPr id="16" name="Straight Connector 21">
            <a:extLst>
              <a:ext uri="{FF2B5EF4-FFF2-40B4-BE49-F238E27FC236}">
                <a16:creationId xmlns:a16="http://schemas.microsoft.com/office/drawing/2014/main" id="{7F9C9207-3D1E-4CEF-9F03-1AB3568F36AB}"/>
              </a:ext>
            </a:extLst>
          </p:cNvPr>
          <p:cNvCxnSpPr>
            <a:cxnSpLocks/>
          </p:cNvCxnSpPr>
          <p:nvPr userDrawn="1"/>
        </p:nvCxnSpPr>
        <p:spPr>
          <a:xfrm>
            <a:off x="7766044" y="2367318"/>
            <a:ext cx="0" cy="1837614"/>
          </a:xfrm>
          <a:prstGeom prst="line">
            <a:avLst/>
          </a:prstGeom>
          <a:ln>
            <a:solidFill>
              <a:srgbClr val="004E8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platzhalter 2"/>
          <p:cNvSpPr>
            <a:spLocks noGrp="1"/>
          </p:cNvSpPr>
          <p:nvPr>
            <p:ph type="body" sz="quarter" idx="29" hasCustomPrompt="1"/>
          </p:nvPr>
        </p:nvSpPr>
        <p:spPr>
          <a:xfrm>
            <a:off x="8339116" y="2339030"/>
            <a:ext cx="1770005" cy="369817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>
                <a:solidFill>
                  <a:srgbClr val="004E84"/>
                </a:solidFill>
              </a:defRPr>
            </a:lvl1pPr>
          </a:lstStyle>
          <a:p>
            <a:pPr lvl="0"/>
            <a:r>
              <a:rPr lang="de-DE" dirty="0"/>
              <a:t>Standard Title.</a:t>
            </a:r>
          </a:p>
        </p:txBody>
      </p:sp>
      <p:sp>
        <p:nvSpPr>
          <p:cNvPr id="19" name="Textplatzhalter 2"/>
          <p:cNvSpPr>
            <a:spLocks noGrp="1"/>
          </p:cNvSpPr>
          <p:nvPr>
            <p:ph type="body" sz="quarter" idx="30" hasCustomPrompt="1"/>
          </p:nvPr>
        </p:nvSpPr>
        <p:spPr>
          <a:xfrm>
            <a:off x="8339116" y="2893028"/>
            <a:ext cx="3015655" cy="86072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6000">
                <a:solidFill>
                  <a:srgbClr val="8AB419"/>
                </a:solidFill>
              </a:defRPr>
            </a:lvl1pPr>
          </a:lstStyle>
          <a:p>
            <a:pPr lvl="0"/>
            <a:r>
              <a:rPr lang="de-DE" dirty="0" err="1"/>
              <a:t>Number</a:t>
            </a:r>
            <a:endParaRPr lang="de-DE" dirty="0"/>
          </a:p>
        </p:txBody>
      </p:sp>
      <p:sp>
        <p:nvSpPr>
          <p:cNvPr id="20" name="Textplatzhalter 3"/>
          <p:cNvSpPr>
            <a:spLocks noGrp="1"/>
          </p:cNvSpPr>
          <p:nvPr>
            <p:ph type="body" sz="quarter" idx="31" hasCustomPrompt="1"/>
          </p:nvPr>
        </p:nvSpPr>
        <p:spPr>
          <a:xfrm>
            <a:off x="8339116" y="3753753"/>
            <a:ext cx="2031513" cy="2274888"/>
          </a:xfrm>
          <a:prstGeom prst="rect">
            <a:avLst/>
          </a:prstGeom>
        </p:spPr>
        <p:txBody>
          <a:bodyPr/>
          <a:lstStyle>
            <a:lvl1pPr>
              <a:lnSpc>
                <a:spcPts val="2500"/>
              </a:lnSpc>
              <a:defRPr sz="2200" b="0">
                <a:solidFill>
                  <a:schemeClr val="tx1"/>
                </a:solidFill>
              </a:defRPr>
            </a:lvl1pPr>
          </a:lstStyle>
          <a:p>
            <a:r>
              <a:rPr lang="en-US" sz="1800" dirty="0">
                <a:solidFill>
                  <a:srgbClr val="4B4B4B"/>
                </a:solidFill>
              </a:rPr>
              <a:t>Standard Text</a:t>
            </a:r>
          </a:p>
        </p:txBody>
      </p:sp>
    </p:spTree>
    <p:extLst>
      <p:ext uri="{BB962C8B-B14F-4D97-AF65-F5344CB8AC3E}">
        <p14:creationId xmlns:p14="http://schemas.microsoft.com/office/powerpoint/2010/main" val="285278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13524" y="385698"/>
            <a:ext cx="7376010" cy="550863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4400" b="1">
                <a:solidFill>
                  <a:srgbClr val="CF9519"/>
                </a:solidFill>
              </a:defRPr>
            </a:lvl1pPr>
          </a:lstStyle>
          <a:p>
            <a:r>
              <a:rPr lang="de-DE" dirty="0"/>
              <a:t>Standard</a:t>
            </a:r>
            <a:r>
              <a:rPr lang="pl-PL" dirty="0"/>
              <a:t> title.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2607186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/no Standard tit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1375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y Emp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882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01949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0081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515295" y="365126"/>
            <a:ext cx="7789876" cy="5407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/>
              <a:t>Standard</a:t>
            </a:r>
            <a:r>
              <a:rPr lang="pl-PL" dirty="0"/>
              <a:t> </a:t>
            </a:r>
            <a:r>
              <a:rPr lang="de-DE" dirty="0" err="1"/>
              <a:t>text</a:t>
            </a:r>
            <a:endParaRPr lang="de-AT" dirty="0"/>
          </a:p>
        </p:txBody>
      </p:sp>
      <p:sp>
        <p:nvSpPr>
          <p:cNvPr id="3" name="Textfeld 2"/>
          <p:cNvSpPr txBox="1"/>
          <p:nvPr userDrawn="1"/>
        </p:nvSpPr>
        <p:spPr>
          <a:xfrm>
            <a:off x="11289419" y="6205395"/>
            <a:ext cx="619153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nn-NO" sz="1400" dirty="0"/>
              <a:t>| </a:t>
            </a:r>
            <a:fld id="{93023B31-02BD-4CAF-9635-AF692B4824AD}" type="slidenum">
              <a:rPr lang="nn-NO" sz="1400" smtClean="0">
                <a:solidFill>
                  <a:schemeClr val="tx2"/>
                </a:solidFill>
              </a:rPr>
              <a:pPr/>
              <a:t>‹#›</a:t>
            </a:fld>
            <a:endParaRPr lang="de-AT" sz="1400" b="1" dirty="0" err="1">
              <a:solidFill>
                <a:schemeClr val="tx2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7DB8D18-706E-CE55-B099-5C6E7F198EBF}"/>
              </a:ext>
            </a:extLst>
          </p:cNvPr>
          <p:cNvSpPr txBox="1"/>
          <p:nvPr userDrawn="1"/>
        </p:nvSpPr>
        <p:spPr>
          <a:xfrm>
            <a:off x="16157050" y="201107"/>
            <a:ext cx="65" cy="615553"/>
          </a:xfrm>
          <a:prstGeom prst="rect">
            <a:avLst/>
          </a:prstGeom>
          <a:solidFill>
            <a:schemeClr val="bg1"/>
          </a:solidFill>
        </p:spPr>
        <p:txBody>
          <a:bodyPr wrap="none" lIns="0" tIns="0" rIns="0" bIns="0" rtlCol="0" anchor="ctr">
            <a:spAutoFit/>
          </a:bodyPr>
          <a:lstStyle/>
          <a:p>
            <a:endParaRPr lang="de-DE" sz="4000" b="1" dirty="0" err="1">
              <a:solidFill>
                <a:srgbClr val="004E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889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50" r:id="rId2"/>
    <p:sldLayoutId id="2147483682" r:id="rId3"/>
    <p:sldLayoutId id="2147483689" r:id="rId4"/>
    <p:sldLayoutId id="2147483696" r:id="rId5"/>
    <p:sldLayoutId id="2147483698" r:id="rId6"/>
    <p:sldLayoutId id="2147483697" r:id="rId7"/>
    <p:sldLayoutId id="2147483715" r:id="rId8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CF9519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rgbClr val="007BB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713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004E84"/>
          </a:solidFill>
          <a:latin typeface="+mn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3600" b="1" kern="1200">
          <a:solidFill>
            <a:srgbClr val="007BB2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hyperlink" Target="makowkapracuje.pl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nterreg-baltic.eu/project/mentalhealthmatters/" TargetMode="External"/><Relationship Id="rId2" Type="http://schemas.openxmlformats.org/officeDocument/2006/relationships/hyperlink" Target="https://promocjazdrowiawpracy.pl/nowy-projekt-dotyczacy-usprawnien-w-systemie-osh-na-rzecz-wzmacniania-zdrowia-psychicznego-pracownikow-2/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bezpieczniwpracy.pl/wp-content/uploads/2023/09/Raport_Bezpieczenstwo_Pracy_w_Polsce_2023-1.pdf" TargetMode="External"/><Relationship Id="rId2" Type="http://schemas.openxmlformats.org/officeDocument/2006/relationships/hyperlink" Target="https://www.aon.com/global-wellbeing-survey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infuture.institute/mapa-trendow/#map" TargetMode="External"/><Relationship Id="rId4" Type="http://schemas.openxmlformats.org/officeDocument/2006/relationships/hyperlink" Target="https://iris.who.int/bitstream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>
            <a:extLst>
              <a:ext uri="{FF2B5EF4-FFF2-40B4-BE49-F238E27FC236}">
                <a16:creationId xmlns:a16="http://schemas.microsoft.com/office/drawing/2014/main" id="{FD2DC581-C076-A17E-A34A-210281A75455}"/>
              </a:ext>
            </a:extLst>
          </p:cNvPr>
          <p:cNvSpPr/>
          <p:nvPr/>
        </p:nvSpPr>
        <p:spPr>
          <a:xfrm>
            <a:off x="9048308" y="3710756"/>
            <a:ext cx="4019106" cy="4019106"/>
          </a:xfrm>
          <a:prstGeom prst="ellipse">
            <a:avLst/>
          </a:prstGeom>
          <a:solidFill>
            <a:srgbClr val="5D7997">
              <a:alpha val="19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platzhalter 12"/>
          <p:cNvSpPr txBox="1">
            <a:spLocks/>
          </p:cNvSpPr>
          <p:nvPr/>
        </p:nvSpPr>
        <p:spPr>
          <a:xfrm>
            <a:off x="816499" y="1839651"/>
            <a:ext cx="8830840" cy="3982629"/>
          </a:xfrm>
          <a:prstGeom prst="rect">
            <a:avLst/>
          </a:prstGeom>
          <a:noFill/>
        </p:spPr>
        <p:txBody>
          <a:bodyPr wrap="square" lIns="0" rIns="0" anchor="ctr" anchorCtr="0">
            <a:sp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Trebuchet MS" panose="020B0603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endParaRPr lang="en-US" sz="4400" b="1" dirty="0">
              <a:solidFill>
                <a:srgbClr val="CF9519"/>
              </a:solidFill>
              <a:latin typeface="+mn-lt"/>
            </a:endParaRPr>
          </a:p>
          <a:p>
            <a:pPr>
              <a:spcAft>
                <a:spcPts val="1200"/>
              </a:spcAft>
            </a:pPr>
            <a:r>
              <a:rPr lang="pl-PL" sz="4400" b="1" dirty="0">
                <a:solidFill>
                  <a:srgbClr val="CF9519"/>
                </a:solidFill>
                <a:latin typeface="+mn-lt"/>
              </a:rPr>
              <a:t>Dobre praktyki zarządzania ryzykami psychospołecznymi w zakładach pracy</a:t>
            </a:r>
          </a:p>
          <a:p>
            <a:pPr>
              <a:spcAft>
                <a:spcPts val="1200"/>
              </a:spcAft>
            </a:pPr>
            <a:r>
              <a:rPr lang="pl-PL" sz="3200" dirty="0">
                <a:solidFill>
                  <a:schemeClr val="accent1">
                    <a:lumMod val="75000"/>
                  </a:schemeClr>
                </a:solidFill>
                <a:latin typeface="+mn-lt"/>
              </a:rPr>
              <a:t>Barbara Makowska, makowkapracuje.pl</a:t>
            </a:r>
            <a:br>
              <a:rPr lang="en-US" sz="4400" b="1" dirty="0">
                <a:solidFill>
                  <a:srgbClr val="CF9519"/>
                </a:solidFill>
                <a:latin typeface="+mn-lt"/>
              </a:rPr>
            </a:br>
            <a:endParaRPr lang="en-US" sz="4400" b="1" dirty="0">
              <a:solidFill>
                <a:srgbClr val="CF9519"/>
              </a:solidFill>
              <a:latin typeface="+mn-lt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C4E057BB-7D73-8A8A-920B-B38F68ED375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8431" y="4152399"/>
            <a:ext cx="3141245" cy="3141245"/>
          </a:xfrm>
          <a:prstGeom prst="rect">
            <a:avLst/>
          </a:prstGeom>
        </p:spPr>
      </p:pic>
      <p:pic>
        <p:nvPicPr>
          <p:cNvPr id="3" name="Picture 2" descr="A blue flag with yellow stars&#10;&#10;Description automatically generated">
            <a:extLst>
              <a:ext uri="{FF2B5EF4-FFF2-40B4-BE49-F238E27FC236}">
                <a16:creationId xmlns:a16="http://schemas.microsoft.com/office/drawing/2014/main" id="{71A4576B-CE2C-F41D-CB7F-B4B7E2D22519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744" y="381838"/>
            <a:ext cx="5147086" cy="2176964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A6C5E67C-4420-482F-BD7F-923B01F87C44}"/>
              </a:ext>
            </a:extLst>
          </p:cNvPr>
          <p:cNvSpPr txBox="1"/>
          <p:nvPr/>
        </p:nvSpPr>
        <p:spPr>
          <a:xfrm>
            <a:off x="830510" y="6083256"/>
            <a:ext cx="8808440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l-PL" sz="2000" dirty="0">
                <a:solidFill>
                  <a:srgbClr val="004E84"/>
                </a:solidFill>
              </a:rPr>
              <a:t>wrzesień, 2024 r. </a:t>
            </a:r>
          </a:p>
        </p:txBody>
      </p:sp>
    </p:spTree>
    <p:extLst>
      <p:ext uri="{BB962C8B-B14F-4D97-AF65-F5344CB8AC3E}">
        <p14:creationId xmlns:p14="http://schemas.microsoft.com/office/powerpoint/2010/main" val="140001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6552099E-A52A-622D-BC59-09AF3ED38419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Dobra praktyka A</a:t>
            </a:r>
            <a:r>
              <a:rPr lang="en-GB" dirty="0"/>
              <a:t> </a:t>
            </a:r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D2F94A4F-A452-DED7-4DF3-276EBFD709D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pl-PL" sz="1800" u="sng" dirty="0">
                <a:solidFill>
                  <a:srgbClr val="000000"/>
                </a:solidFill>
              </a:rPr>
              <a:t>Czym jest ISO 45003 i jak może pomóc</a:t>
            </a:r>
            <a:r>
              <a:rPr lang="pl-PL" sz="1800" dirty="0">
                <a:solidFill>
                  <a:srgbClr val="000000"/>
                </a:solidFill>
              </a:rPr>
              <a:t>: </a:t>
            </a:r>
          </a:p>
          <a:p>
            <a:r>
              <a:rPr lang="pl-PL" sz="1800" dirty="0">
                <a:solidFill>
                  <a:srgbClr val="171717"/>
                </a:solidFill>
              </a:rPr>
              <a:t>Celem i zamierzonymi rezultatami systemu zarządzania BHP jest zapobieganie urazom i chorobom związanym z pracą pracowników oraz zapewnienie bezpiecznych i zdrowych miejsc pracy. Zagrożenia psychospołeczne są coraz częściej uznawane za główne wyzwania dla zdrowia, bezpieczeństwa i dobrostanu w środowisku pracy. W związku z tym coraz ważniejsza staje się eliminacja zagrożeń i minimalizacja </a:t>
            </a:r>
            <a:r>
              <a:rPr lang="pl-PL" sz="1800" dirty="0" err="1">
                <a:solidFill>
                  <a:srgbClr val="171717"/>
                </a:solidFill>
              </a:rPr>
              <a:t>ryzyk</a:t>
            </a:r>
            <a:r>
              <a:rPr lang="pl-PL" sz="1800" dirty="0">
                <a:solidFill>
                  <a:srgbClr val="171717"/>
                </a:solidFill>
              </a:rPr>
              <a:t> poprzez podejmowanie skutecznych środków zapobiegawczych i ochronnych, przy czym zarówno zagrożenia, ryzyka jak i środki zapobiegawcze dotyczą czynników psychospołecznych.</a:t>
            </a:r>
          </a:p>
          <a:p>
            <a:pPr algn="l"/>
            <a:r>
              <a:rPr lang="pl-PL" sz="1800" dirty="0">
                <a:solidFill>
                  <a:srgbClr val="171717"/>
                </a:solidFill>
              </a:rPr>
              <a:t>Wskazówki normy ISO 45003 mogą być z powodzeniem stosowane do oceny czynników psychospołecznych np. przy obligatoryjnej w Polsce ocenie ryzyka zawodowego, w tym również w organizacjach, w których zarządzanie zdrowiem i bezpieczeństwem nie opiera się na systemowych wymaganiach normy ISO 45001.</a:t>
            </a:r>
          </a:p>
          <a:p>
            <a:pPr algn="l"/>
            <a:r>
              <a:rPr lang="pl-PL" sz="1800" dirty="0">
                <a:solidFill>
                  <a:srgbClr val="171717"/>
                </a:solidFill>
              </a:rPr>
              <a:t>Druga część wytycznych normy odnosi się do działań profilaktycznych w obszarze promowania dobrostanu. Celem praktyki makowkapracuje.pl jest zauważenie tej drugiej odnogi normy, skierowanej na działania proaktywne wspierające zdrowie, w tym zdrowie psychiczne pracowników.</a:t>
            </a:r>
          </a:p>
        </p:txBody>
      </p:sp>
      <p:sp>
        <p:nvSpPr>
          <p:cNvPr id="6" name="Titel 8">
            <a:extLst>
              <a:ext uri="{FF2B5EF4-FFF2-40B4-BE49-F238E27FC236}">
                <a16:creationId xmlns:a16="http://schemas.microsoft.com/office/drawing/2014/main" id="{B7F4AA45-9BF0-4637-8FE1-9998EC5614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385763"/>
            <a:ext cx="7377112" cy="550862"/>
          </a:xfrm>
        </p:spPr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15257827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1E57D3-662E-D1B0-E103-BA8C9B3CAC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A</a:t>
            </a:r>
            <a:endParaRPr lang="en-GB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CD8846-7A57-3203-0C71-725F34CB9E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3852" y="2221263"/>
            <a:ext cx="6217326" cy="3829799"/>
          </a:xfrm>
        </p:spPr>
        <p:txBody>
          <a:bodyPr/>
          <a:lstStyle/>
          <a:p>
            <a:r>
              <a:rPr lang="pl-PL" sz="1800" u="sng" dirty="0">
                <a:solidFill>
                  <a:srgbClr val="000000"/>
                </a:solidFill>
              </a:rPr>
              <a:t>Zakres części bezpłatnej:</a:t>
            </a:r>
            <a:r>
              <a:rPr lang="en-GB" sz="1800" u="sng" dirty="0">
                <a:solidFill>
                  <a:srgbClr val="000000"/>
                </a:solidFill>
              </a:rPr>
              <a:t> </a:t>
            </a:r>
            <a:endParaRPr lang="pl-PL" sz="1800" u="sng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pl-PL" sz="1800" b="1" dirty="0"/>
              <a:t>Materiały edukacyjne dostępne w mediach społecznościowych</a:t>
            </a:r>
            <a:r>
              <a:rPr lang="pl-PL" sz="1800" dirty="0"/>
              <a:t> (posty, video) </a:t>
            </a:r>
          </a:p>
          <a:p>
            <a:r>
              <a:rPr lang="pl-PL" sz="1800" dirty="0"/>
              <a:t>Komunikacja poprzez media społecznościowe - jako najczęściej obecnie mniej lub bardziej świadomie wybieranego źródła wiedzy, również w obszarze zdrowia i bezpieczeństwa pracy – ma na celu: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podniesienie świadomości istnienia normy, jej celu i zakresu zastosowania,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podkreślenie możliwości i wartości zastosowania we wszystkich branżach i skalach organizacji,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wskazanie zasadności nawet częściowego wykorzystania, również w sytuacji braku systemu zarządzania, w tym Systemu Zarządzania BHP.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15FAE055-4276-0B04-1FB9-DE57A57FCC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91473" y="2746612"/>
            <a:ext cx="2712562" cy="304551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CE7BCF43-6F8F-8A82-5533-B945448A69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1473" y="222192"/>
            <a:ext cx="2565132" cy="283062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7B4C1E76-4804-9B30-F35A-A71CDE25B1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169188"/>
            <a:ext cx="3030929" cy="2727836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id="{D0098522-1020-53C7-985C-6DA29ECAED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2812" y="3052227"/>
            <a:ext cx="2708661" cy="3782364"/>
          </a:xfrm>
          <a:prstGeom prst="rect">
            <a:avLst/>
          </a:prstGeom>
        </p:spPr>
      </p:pic>
      <p:sp>
        <p:nvSpPr>
          <p:cNvPr id="11" name="Titel 8">
            <a:extLst>
              <a:ext uri="{FF2B5EF4-FFF2-40B4-BE49-F238E27FC236}">
                <a16:creationId xmlns:a16="http://schemas.microsoft.com/office/drawing/2014/main" id="{51CB6619-EB58-4948-AD45-A45C9BE6E2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2763" y="385763"/>
            <a:ext cx="7377112" cy="550862"/>
          </a:xfrm>
        </p:spPr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678715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4F68B-E2B9-EA83-CBC4-F89075AF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MentalHealthMatters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1E57D3-662E-D1B0-E103-BA8C9B3CAC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A</a:t>
            </a:r>
            <a:endParaRPr lang="en-GB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CD8846-7A57-3203-0C71-725F34CB9E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3852" y="2243582"/>
            <a:ext cx="11284010" cy="3829799"/>
          </a:xfrm>
        </p:spPr>
        <p:txBody>
          <a:bodyPr/>
          <a:lstStyle/>
          <a:p>
            <a:r>
              <a:rPr lang="pl-PL" sz="1800" u="sng" dirty="0"/>
              <a:t>Zakres części bezpłatnej:</a:t>
            </a:r>
          </a:p>
          <a:p>
            <a:pPr marL="342900" indent="-342900">
              <a:buFont typeface="+mj-lt"/>
              <a:buAutoNum type="arabicPeriod" startAt="2"/>
            </a:pPr>
            <a:r>
              <a:rPr lang="pl-PL" sz="1800" b="1" dirty="0"/>
              <a:t>Bezpłatny, cykliczny </a:t>
            </a:r>
            <a:r>
              <a:rPr lang="pl-PL" sz="1800" b="1" dirty="0" err="1"/>
              <a:t>webinar</a:t>
            </a:r>
            <a:r>
              <a:rPr lang="pl-PL" sz="1800" b="1" dirty="0"/>
              <a:t> „ISO 45003 bez tajemnic”</a:t>
            </a:r>
            <a:r>
              <a:rPr lang="pl-PL" sz="1800" dirty="0"/>
              <a:t> ma na celu: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przedstawienie szczegółowego zakresu normy oraz jej aktualności w obecnych wyzwaniach zarządzania ryzkiem psychospołecznym i systemowego promowania dobrostanu  w środowisku pracy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uwypuklenie wagi i sposobu podejścia do czynników psychospołecznych w środowisku pracy wraz z przykładami działań minimalizujących ryzyko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podkreślenie czterech kluczowych procesów, szczególnie wrażliwych na występowanie ryzyka psychospołecznego tj. (1) sytuacje kryzysowe, (2) zakupy i dostawcy zewnętrzni, (3) zarządzanie zmianą oraz (4) rehabilitacja i powrót do pracy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wskazanie, które elementy normy warto wykorzystać w procesach zarządzania zdrowiem i bezpieczeństwem w organizacjach, nawet nie mając wdrożonej normy „bazowej” ISO 45001: (1) analiza kontekstu organizacji jako punktu wyjścia identyfikacji zagrożeń psychospołecznych, (2) katalog zagrożeń wraz z propozycjami działań minimalizujących ryzyko oraz (3) uwzględnienie czynników psychospołecznych w w/w procesach np. zarządzaniu sytuacja kryzysową jak pożar czy wypadek śmiertelny.</a:t>
            </a:r>
          </a:p>
        </p:txBody>
      </p:sp>
    </p:spTree>
    <p:extLst>
      <p:ext uri="{BB962C8B-B14F-4D97-AF65-F5344CB8AC3E}">
        <p14:creationId xmlns:p14="http://schemas.microsoft.com/office/powerpoint/2010/main" val="8238242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4F68B-E2B9-EA83-CBC4-F89075AF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MentalHealthMatters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1E57D3-662E-D1B0-E103-BA8C9B3CAC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A</a:t>
            </a:r>
            <a:endParaRPr lang="en-GB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CD8846-7A57-3203-0C71-725F34CB9E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13524" y="2284153"/>
            <a:ext cx="6900990" cy="3829799"/>
          </a:xfrm>
        </p:spPr>
        <p:txBody>
          <a:bodyPr/>
          <a:lstStyle/>
          <a:p>
            <a:r>
              <a:rPr lang="pl-PL" sz="1800" u="sng" dirty="0"/>
              <a:t>Zakres części płatnej: </a:t>
            </a:r>
          </a:p>
          <a:p>
            <a:pPr marL="342900" indent="-342900">
              <a:buFont typeface="+mj-lt"/>
              <a:buAutoNum type="arabicPeriod"/>
            </a:pPr>
            <a:r>
              <a:rPr lang="pl-PL" sz="1800" b="1" dirty="0"/>
              <a:t>Ebook „ISO 45003 bez tajemnic” wraz z tłumaczeniem normy z komentarzem praktycznym </a:t>
            </a:r>
            <a:r>
              <a:rPr lang="pl-PL" sz="1800" dirty="0"/>
              <a:t>ma na celu: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poprawę dostępności (dostęp do pełnej wersji jest kosztowny i możliwy wyłącznie w języku angielskim) oraz wiedzy o czynnikach psychospołecznych i zalecanych sposobach zarządzania nimi oraz promowaniu dobrostanu w środowisku pracy,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wyjaśnienie zapisów normy komentarzem praktycznym, ułatwiającym wdrożenie rozwiązań do organizacji,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1800" dirty="0"/>
              <a:t>przekazanie gotowych formatek do identyfikacji zagrożeń psychospołecznych i zarządzania tego typu ryzykiem.</a:t>
            </a:r>
          </a:p>
        </p:txBody>
      </p:sp>
      <p:pic>
        <p:nvPicPr>
          <p:cNvPr id="6" name="Obraz 5" descr="Obraz zawierający tekst, ubrania, Ludzka twarz, człowiek&#10;&#10;Opis wygenerowany automatycznie">
            <a:extLst>
              <a:ext uri="{FF2B5EF4-FFF2-40B4-BE49-F238E27FC236}">
                <a16:creationId xmlns:a16="http://schemas.microsoft.com/office/drawing/2014/main" id="{96692BF1-D452-3D23-20E5-12CF521F58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1841" y="351292"/>
            <a:ext cx="2436059" cy="3357694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4DC67DB-E8D3-15FD-1CA0-00D6784A1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58212" y="60735"/>
            <a:ext cx="3553259" cy="249562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9DEE9BAC-0992-F860-3B39-DB691EE8B4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41841" y="3777798"/>
            <a:ext cx="2409466" cy="3080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78397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4F68B-E2B9-EA83-CBC4-F89075AF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MentalHealthMatters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1E57D3-662E-D1B0-E103-BA8C9B3CAC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A</a:t>
            </a:r>
            <a:endParaRPr lang="en-GB" dirty="0"/>
          </a:p>
          <a:p>
            <a:endParaRPr lang="pl-PL" dirty="0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CD8846-7A57-3203-0C71-725F34CB9E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3850" y="2098303"/>
            <a:ext cx="10899587" cy="3829799"/>
          </a:xfrm>
        </p:spPr>
        <p:txBody>
          <a:bodyPr/>
          <a:lstStyle/>
          <a:p>
            <a:r>
              <a:rPr lang="pl-PL" sz="2000" u="sng" dirty="0"/>
              <a:t>Zakres części płatnej:</a:t>
            </a:r>
          </a:p>
          <a:p>
            <a:pPr marL="457200" indent="-457200">
              <a:buFont typeface="+mj-lt"/>
              <a:buAutoNum type="arabicPeriod" startAt="2"/>
            </a:pPr>
            <a:r>
              <a:rPr lang="pl-PL" sz="2000" b="1" dirty="0"/>
              <a:t>Szkolenie online „ISO 45003 wytyczne i wdrożenie praktyczne”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ma na celu przygotowanie pracowników służb BHP do wdrożenia systemowego zarządzania ryzykiem psychospołecznym w swoich organizacjach, na bazie wskazówek zawartych w normie ISO45003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000" dirty="0"/>
              <a:t>składa się z sześciu godzin warsztatowych, podzielonych na cztery moduły wg cyklu PDCA, na którym bazują normy systemowego zarządzania.</a:t>
            </a:r>
          </a:p>
        </p:txBody>
      </p:sp>
      <p:pic>
        <p:nvPicPr>
          <p:cNvPr id="7" name="Obraz 6" descr="Obraz zawierający tekst, Ludzka twarz, uśmiech, list&#10;&#10;Opis wygenerowany automatycznie">
            <a:extLst>
              <a:ext uri="{FF2B5EF4-FFF2-40B4-BE49-F238E27FC236}">
                <a16:creationId xmlns:a16="http://schemas.microsoft.com/office/drawing/2014/main" id="{857ADA34-4F91-C689-C8AB-F6092FB6EB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6356" y="4280879"/>
            <a:ext cx="4338969" cy="2440671"/>
          </a:xfrm>
          <a:prstGeom prst="rect">
            <a:avLst/>
          </a:prstGeom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id="{DE5F4310-2B73-70AA-3759-5F6626CE7E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37698" y="4134713"/>
            <a:ext cx="4923086" cy="2586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098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4F68B-E2B9-EA83-CBC4-F89075AF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MentalHealthMatters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1E57D3-662E-D1B0-E103-BA8C9B3CAC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A</a:t>
            </a:r>
            <a:endParaRPr lang="en-GB" dirty="0"/>
          </a:p>
          <a:p>
            <a:r>
              <a:rPr lang="pl-PL" sz="1800" b="0" u="sng" dirty="0">
                <a:solidFill>
                  <a:srgbClr val="000000"/>
                </a:solidFill>
              </a:rPr>
              <a:t>Zakres szkolenia „ISO 45003 wytyczne i wdrożenie praktyczne”:</a:t>
            </a:r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id="{E5CD8846-7A57-3203-0C71-725F34CB9ED9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33852" y="2434091"/>
            <a:ext cx="5918223" cy="3829799"/>
          </a:xfrm>
        </p:spPr>
        <p:txBody>
          <a:bodyPr/>
          <a:lstStyle/>
          <a:p>
            <a:r>
              <a:rPr lang="pl-PL" sz="1600" dirty="0"/>
              <a:t>1.</a:t>
            </a:r>
            <a:r>
              <a:rPr lang="pl-PL" sz="1600" b="1" dirty="0"/>
              <a:t> Moduł planowania:</a:t>
            </a:r>
            <a:r>
              <a:rPr lang="pl-PL" sz="1600" dirty="0"/>
              <a:t> analiza specyficznego kontekstu, w jakim działa każda organizacja jako punktu wyjścia do identyfikacji zagrożeń psychospołecznych, przygotowanie kompleksowego katalogu zagrożeń dla zdrowia i bezpieczeństwa w organizacji.</a:t>
            </a:r>
          </a:p>
          <a:p>
            <a:r>
              <a:rPr lang="pl-PL" sz="1600" dirty="0"/>
              <a:t>2. </a:t>
            </a:r>
            <a:r>
              <a:rPr lang="pl-PL" sz="1600" b="1" dirty="0"/>
              <a:t>Moduł działania: </a:t>
            </a:r>
            <a:r>
              <a:rPr lang="pl-PL" sz="1600" dirty="0"/>
              <a:t>dopasowanie środków kontroli ryzyka do zidentyfikowanych zagrożeń oraz zaplanowanie działań procesów wspierających tj. przywództwo, komunikacja czy szkolenia, mających wpływ na czynniki psychospołeczne.</a:t>
            </a:r>
          </a:p>
          <a:p>
            <a:r>
              <a:rPr lang="pl-PL" sz="1600" dirty="0"/>
              <a:t>3. </a:t>
            </a:r>
            <a:r>
              <a:rPr lang="pl-PL" sz="1600" b="1" dirty="0"/>
              <a:t>Moduł oceny efektów:</a:t>
            </a:r>
            <a:r>
              <a:rPr lang="pl-PL" sz="1600" dirty="0"/>
              <a:t> przygotowanie zestawu wskaźników, które pozwolą skutecznie monitorować postępy wraz z uwzględnieniem czynników psychospołecznych w programach kontrolnych, audytów, analiz czy przeglądu zarządzania (tam gdzie istnieje SZBHP). </a:t>
            </a:r>
          </a:p>
          <a:p>
            <a:r>
              <a:rPr lang="pl-PL" sz="1600" dirty="0"/>
              <a:t>4. </a:t>
            </a:r>
            <a:r>
              <a:rPr lang="pl-PL" sz="1600" b="1" dirty="0"/>
              <a:t>Moduł doskonalenia:</a:t>
            </a:r>
            <a:r>
              <a:rPr lang="pl-PL" sz="1600" dirty="0"/>
              <a:t> sposoby monitorowania postępów i podejmowania decyzji co do kierunku doskonalenia zarządzania ryzykiem psychospołecznym, ze szczególnym uwzględnieniem działań promujących i praktycznie wspierających dobrostan.</a:t>
            </a:r>
          </a:p>
          <a:p>
            <a:pPr marL="342900" indent="-342900">
              <a:buFontTx/>
              <a:buChar char="-"/>
            </a:pPr>
            <a:endParaRPr lang="pl-PL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14ED45DA-8862-6224-EC9A-E3A4D8BA34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80471" y="3060429"/>
            <a:ext cx="5357644" cy="3015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8847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4F68B-E2B9-EA83-CBC4-F89075AF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MentalHealthMatters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1E57D3-662E-D1B0-E103-BA8C9B3CAC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A</a:t>
            </a:r>
            <a:endParaRPr lang="en-GB" dirty="0"/>
          </a:p>
          <a:p>
            <a:r>
              <a:rPr lang="pl-PL" sz="1800" b="0" u="sng" dirty="0">
                <a:solidFill>
                  <a:srgbClr val="000000"/>
                </a:solidFill>
              </a:rPr>
              <a:t>Opinie uczestników dwóch cykli szkoleniowych: </a:t>
            </a:r>
            <a:r>
              <a:rPr lang="pl-PL" sz="1800" b="0" u="sng" dirty="0" err="1">
                <a:solidFill>
                  <a:srgbClr val="000000"/>
                </a:solidFill>
              </a:rPr>
              <a:t>webinar</a:t>
            </a:r>
            <a:r>
              <a:rPr lang="pl-PL" sz="1800" b="0" u="sng" dirty="0">
                <a:solidFill>
                  <a:srgbClr val="000000"/>
                </a:solidFill>
              </a:rPr>
              <a:t> (1,5h)  oraz szkolenie całodniowe (6h)</a:t>
            </a:r>
          </a:p>
        </p:txBody>
      </p:sp>
      <p:pic>
        <p:nvPicPr>
          <p:cNvPr id="14" name="Obraz 13" descr="Obraz zawierający tekst, zrzut ekranu, Czcionka&#10;&#10;Opis wygenerowany automatycznie">
            <a:extLst>
              <a:ext uri="{FF2B5EF4-FFF2-40B4-BE49-F238E27FC236}">
                <a16:creationId xmlns:a16="http://schemas.microsoft.com/office/drawing/2014/main" id="{0D6A32E3-24A7-6EBD-CED7-32E55D105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577" y="5349396"/>
            <a:ext cx="4376427" cy="1238453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F7DE82F-F720-412F-97F9-1BC2D7F508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4028" y="160168"/>
            <a:ext cx="2521179" cy="6555527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E0CA76EC-18DD-5E13-B600-C2BEB7E1C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16280" y="2434091"/>
            <a:ext cx="2599531" cy="3970544"/>
          </a:xfrm>
          <a:prstGeom prst="rect">
            <a:avLst/>
          </a:prstGeom>
        </p:spPr>
      </p:pic>
      <p:pic>
        <p:nvPicPr>
          <p:cNvPr id="26" name="Obraz 25">
            <a:extLst>
              <a:ext uri="{FF2B5EF4-FFF2-40B4-BE49-F238E27FC236}">
                <a16:creationId xmlns:a16="http://schemas.microsoft.com/office/drawing/2014/main" id="{5FA7517B-5278-FA00-43AD-4A931EF4F0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668" y="2434091"/>
            <a:ext cx="3146123" cy="2781269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id="{28D300A9-933A-F782-F6CC-30C2FCAFAE4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57368" y="2434091"/>
            <a:ext cx="2682646" cy="272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9801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034F68B-E2B9-EA83-CBC4-F89075AFC9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MentalHealthMatters</a:t>
            </a:r>
            <a:endParaRPr lang="pl-PL" dirty="0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7C1E57D3-662E-D1B0-E103-BA8C9B3CAC9E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533852" y="1408327"/>
            <a:ext cx="10712413" cy="553998"/>
          </a:xfrm>
        </p:spPr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A</a:t>
            </a:r>
            <a:endParaRPr lang="en-GB" dirty="0"/>
          </a:p>
          <a:p>
            <a:r>
              <a:rPr lang="pl-PL" sz="1800" b="0" u="sng" dirty="0">
                <a:solidFill>
                  <a:srgbClr val="000000"/>
                </a:solidFill>
              </a:rPr>
              <a:t>Rezultaty (w okresie 2023 roku – wrzesień 2024 roku):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</a:rPr>
              <a:t>Ponad 5000 odbiorców materiałów opublikowanych w mediach społecznościowych (w oparciu o odsłony na </a:t>
            </a:r>
            <a:r>
              <a:rPr lang="en-GB" sz="1800" b="0" dirty="0">
                <a:solidFill>
                  <a:srgbClr val="000000"/>
                </a:solidFill>
              </a:rPr>
              <a:t>LinkedIn).</a:t>
            </a:r>
            <a:endParaRPr lang="pl-PL" sz="1800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800" b="0" dirty="0">
                <a:solidFill>
                  <a:srgbClr val="000000"/>
                </a:solidFill>
              </a:rPr>
              <a:t>117 </a:t>
            </a:r>
            <a:r>
              <a:rPr lang="pl-PL" sz="1800" b="0" dirty="0">
                <a:solidFill>
                  <a:srgbClr val="000000"/>
                </a:solidFill>
              </a:rPr>
              <a:t>osób uczestniczących w darmowym </a:t>
            </a:r>
            <a:r>
              <a:rPr lang="pl-PL" sz="1800" b="0" dirty="0" err="1">
                <a:solidFill>
                  <a:srgbClr val="000000"/>
                </a:solidFill>
              </a:rPr>
              <a:t>webinarze</a:t>
            </a:r>
            <a:r>
              <a:rPr lang="pl-PL" sz="1800" b="0" dirty="0">
                <a:solidFill>
                  <a:srgbClr val="000000"/>
                </a:solidFill>
              </a:rPr>
              <a:t> „na żywo” (plus ponad setka </a:t>
            </a:r>
            <a:r>
              <a:rPr lang="pl-PL" sz="1800" b="0" dirty="0" err="1">
                <a:solidFill>
                  <a:srgbClr val="000000"/>
                </a:solidFill>
              </a:rPr>
              <a:t>odtworzeń</a:t>
            </a:r>
            <a:r>
              <a:rPr lang="pl-PL" sz="1800" b="0" dirty="0">
                <a:solidFill>
                  <a:srgbClr val="000000"/>
                </a:solidFill>
              </a:rPr>
              <a:t> na YT)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</a:rPr>
              <a:t>Kilkudziesięciu odbiorców płatnych materiałów </a:t>
            </a:r>
            <a:r>
              <a:rPr lang="en-GB" sz="1800" b="0" dirty="0">
                <a:solidFill>
                  <a:srgbClr val="000000"/>
                </a:solidFill>
              </a:rPr>
              <a:t>(11 </a:t>
            </a:r>
            <a:r>
              <a:rPr lang="pl-PL" sz="1800" b="0" dirty="0">
                <a:solidFill>
                  <a:srgbClr val="000000"/>
                </a:solidFill>
              </a:rPr>
              <a:t>sprzedanych </a:t>
            </a:r>
            <a:r>
              <a:rPr lang="en-GB" sz="1800" b="0" dirty="0">
                <a:solidFill>
                  <a:srgbClr val="000000"/>
                </a:solidFill>
              </a:rPr>
              <a:t>e-book</a:t>
            </a:r>
            <a:r>
              <a:rPr lang="pl-PL" sz="1800" b="0" dirty="0">
                <a:solidFill>
                  <a:srgbClr val="000000"/>
                </a:solidFill>
              </a:rPr>
              <a:t>ów</a:t>
            </a:r>
            <a:r>
              <a:rPr lang="en-GB" sz="1800" b="0" dirty="0">
                <a:solidFill>
                  <a:srgbClr val="000000"/>
                </a:solidFill>
              </a:rPr>
              <a:t>, 23 </a:t>
            </a:r>
            <a:r>
              <a:rPr lang="pl-PL" sz="1800" b="0" dirty="0">
                <a:solidFill>
                  <a:srgbClr val="000000"/>
                </a:solidFill>
              </a:rPr>
              <a:t>uczestników szkolenia)</a:t>
            </a:r>
            <a:r>
              <a:rPr lang="en-GB" sz="1800" b="0" dirty="0">
                <a:solidFill>
                  <a:srgbClr val="000000"/>
                </a:solidFill>
              </a:rPr>
              <a:t> </a:t>
            </a:r>
            <a:endParaRPr lang="pl-PL" sz="1800" b="0" dirty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</a:rPr>
              <a:t>Minimum 30% uczestników szkolenia "ISO 45003 – wytyczne i wdrożenie praktyczne" prowadzi obecnie wdrożenia lub przygotowuje do niego swoje organizacje (statystyki własne organizatora).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</a:rPr>
              <a:t>Biorąc pod uwagę fakt, że w grupie odbiorów szkolenia, </a:t>
            </a:r>
            <a:r>
              <a:rPr lang="pl-PL" sz="1800" b="0" dirty="0" err="1">
                <a:solidFill>
                  <a:srgbClr val="000000"/>
                </a:solidFill>
              </a:rPr>
              <a:t>webinaru</a:t>
            </a:r>
            <a:r>
              <a:rPr lang="pl-PL" sz="1800" b="0" dirty="0">
                <a:solidFill>
                  <a:srgbClr val="000000"/>
                </a:solidFill>
              </a:rPr>
              <a:t> i e-booka są pracownicy służby BHP obsługujący firmy z zewnątrz, zwiększa to realnie ilość podmiotów, do których mogą dotrzeć informacje i sprawdzone praktyki zarządzania ryzykami psychospołecznymi w oparciu o ISO 45003.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dirty="0">
                <a:solidFill>
                  <a:srgbClr val="000000"/>
                </a:solidFill>
              </a:rPr>
              <a:t>Nowe wdrożenia ISO 45003 we współpracy z makowkapracuje.pl realizowane są od sierpnia 2024 roku w 2 firmach produkcyjnych (zatrudniających ok. 4000 i 120 pracowników)</a:t>
            </a:r>
          </a:p>
        </p:txBody>
      </p:sp>
    </p:spTree>
    <p:extLst>
      <p:ext uri="{BB962C8B-B14F-4D97-AF65-F5344CB8AC3E}">
        <p14:creationId xmlns:p14="http://schemas.microsoft.com/office/powerpoint/2010/main" val="8661664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B*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33851" y="2098303"/>
            <a:ext cx="11115605" cy="3829799"/>
          </a:xfrm>
        </p:spPr>
        <p:txBody>
          <a:bodyPr/>
          <a:lstStyle/>
          <a:p>
            <a:r>
              <a:rPr lang="en-US" sz="1800" u="sng" dirty="0"/>
              <a:t>Benefic</a:t>
            </a:r>
            <a:r>
              <a:rPr lang="pl-PL" sz="1800" u="sng" dirty="0" err="1"/>
              <a:t>jenci</a:t>
            </a:r>
            <a:r>
              <a:rPr lang="en-US" sz="1800" u="sng" dirty="0"/>
              <a:t>:</a:t>
            </a:r>
            <a:endParaRPr lang="pl-PL" sz="1800" dirty="0"/>
          </a:p>
          <a:p>
            <a:r>
              <a:rPr lang="pl-PL" sz="1800" dirty="0"/>
              <a:t>Menadżerowie oraz personel firmy produkcyjnej</a:t>
            </a:r>
            <a:r>
              <a:rPr lang="en-US" sz="1800" dirty="0"/>
              <a:t>.</a:t>
            </a:r>
            <a:endParaRPr lang="pl-PL" sz="1800" dirty="0"/>
          </a:p>
          <a:p>
            <a:r>
              <a:rPr lang="pl-PL" sz="1800" u="sng" dirty="0"/>
              <a:t>Cel</a:t>
            </a:r>
            <a:r>
              <a:rPr lang="en-US" sz="1800" u="sng" dirty="0"/>
              <a:t>:</a:t>
            </a:r>
            <a:endParaRPr lang="pl-PL" sz="1800" dirty="0"/>
          </a:p>
          <a:p>
            <a:r>
              <a:rPr lang="pl-PL" sz="1800" dirty="0"/>
              <a:t>Opracowanie i wdrożenie strategii </a:t>
            </a:r>
            <a:r>
              <a:rPr lang="pl-PL" sz="1800" dirty="0" err="1"/>
              <a:t>wellbeingowej</a:t>
            </a:r>
            <a:r>
              <a:rPr lang="pl-PL" sz="1800" dirty="0"/>
              <a:t> dla firmy produkcyjnej na lata 2022-2024 na bazie autorskiego modelu #dobrzewpracy.</a:t>
            </a:r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endParaRPr lang="pl-PL" sz="1800" dirty="0"/>
          </a:p>
          <a:p>
            <a:r>
              <a:rPr lang="pl-PL" sz="1800" dirty="0"/>
              <a:t>*Opisywana „praktyka B” jest jednym z kilku wdrożeń strategii </a:t>
            </a:r>
            <a:r>
              <a:rPr lang="pl-PL" sz="1800" dirty="0" err="1"/>
              <a:t>wellbeingowej</a:t>
            </a:r>
            <a:r>
              <a:rPr lang="pl-PL" sz="1800" dirty="0"/>
              <a:t> w zakładach pracy w oparciu o model  #dobrzewpracy. Do września 2024 roku dotyczyło to 8 grup kapitałowych, zatrudniających ponad 7200 pracowników.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222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33851" y="2098303"/>
            <a:ext cx="11115605" cy="3829799"/>
          </a:xfrm>
        </p:spPr>
        <p:txBody>
          <a:bodyPr/>
          <a:lstStyle/>
          <a:p>
            <a:r>
              <a:rPr lang="pl-PL" sz="1800" u="sng" dirty="0">
                <a:latin typeface="Calibri" panose="020F0502020204030204" pitchFamily="34" charset="0"/>
              </a:rPr>
              <a:t>Historia modelu #dobrzewpracy:</a:t>
            </a:r>
          </a:p>
          <a:p>
            <a:r>
              <a:rPr lang="pl-PL" sz="1800" dirty="0">
                <a:latin typeface="Calibri" panose="020F0502020204030204" pitchFamily="34" charset="0"/>
              </a:rPr>
              <a:t>Istnieje wiele modeli dobrostanu, które są na bardzo ogólnym poziomie, nie odnoszącym się do środowiska pracy. Tymczasem poszukiwane było rozwiązanie łączące koncepcję ewolucji kultury bezpieczeństwa w kierunku dobrostanu w środowisku pracy. Wobec braku takiego podejścia w 2022 roku powstał autorski model #dobrzewpracy.</a:t>
            </a:r>
          </a:p>
          <a:p>
            <a:pPr algn="l"/>
            <a:endParaRPr lang="pl-PL" sz="1800" dirty="0">
              <a:latin typeface="Calibri" panose="020F0502020204030204" pitchFamily="34" charset="0"/>
            </a:endParaRPr>
          </a:p>
          <a:p>
            <a:pPr algn="l"/>
            <a:endParaRPr lang="pl-PL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pl-PL" sz="1800" b="0" i="0" u="none" strike="noStrike" baseline="0" dirty="0">
              <a:solidFill>
                <a:schemeClr val="accent1"/>
              </a:solidFill>
              <a:latin typeface="Muli-Regular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4E7A028-35E0-708E-67FF-BBE93C63B4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265" y="3457343"/>
            <a:ext cx="6592496" cy="3111938"/>
          </a:xfrm>
          <a:prstGeom prst="rect">
            <a:avLst/>
          </a:prstGeom>
        </p:spPr>
      </p:pic>
      <p:pic>
        <p:nvPicPr>
          <p:cNvPr id="2" name="Symbol zastępczy zawartości 5" descr="Obraz zawierający tekst, obuwie, rysowanie, staw&#10;&#10;Opis wygenerowany automatycznie">
            <a:extLst>
              <a:ext uri="{FF2B5EF4-FFF2-40B4-BE49-F238E27FC236}">
                <a16:creationId xmlns:a16="http://schemas.microsoft.com/office/drawing/2014/main" id="{A7880F2F-65D9-8661-35E4-117061DED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108" y="3368312"/>
            <a:ext cx="3375588" cy="3375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698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>
          <a:xfrm>
            <a:off x="513524" y="1055232"/>
            <a:ext cx="8989855" cy="553998"/>
          </a:xfrm>
        </p:spPr>
        <p:txBody>
          <a:bodyPr/>
          <a:lstStyle/>
          <a:p>
            <a:r>
              <a:rPr lang="pl-PL" dirty="0"/>
              <a:t>Autor i główny wykonawca praktyk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0" y="1543714"/>
            <a:ext cx="8591941" cy="493001"/>
          </a:xfrm>
        </p:spPr>
        <p:txBody>
          <a:bodyPr/>
          <a:lstStyle/>
          <a:p>
            <a:pPr marL="449580" marR="1302385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Barbara </a:t>
            </a:r>
            <a:r>
              <a:rPr lang="pl-PL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Makowska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0F04C65-4F73-687B-33F8-6841F6489C41}"/>
              </a:ext>
            </a:extLst>
          </p:cNvPr>
          <p:cNvSpPr txBox="1"/>
          <p:nvPr/>
        </p:nvSpPr>
        <p:spPr>
          <a:xfrm>
            <a:off x="543076" y="2053770"/>
            <a:ext cx="7798876" cy="460126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r>
              <a:rPr lang="pl-PL" sz="1300" b="1" i="0" dirty="0">
                <a:solidFill>
                  <a:srgbClr val="222321"/>
                </a:solidFill>
                <a:effectLst/>
              </a:rPr>
              <a:t>Od 15 lat</a:t>
            </a:r>
            <a:r>
              <a:rPr lang="pl-PL" sz="1300" b="0" i="0" dirty="0">
                <a:solidFill>
                  <a:srgbClr val="222321"/>
                </a:solidFill>
                <a:effectLst/>
              </a:rPr>
              <a:t> pomaga organizacjom i wspiera ich pracowników w tworzeniu </a:t>
            </a:r>
            <a:r>
              <a:rPr lang="pl-PL" sz="1300" b="1" i="0" dirty="0">
                <a:solidFill>
                  <a:srgbClr val="222321"/>
                </a:solidFill>
                <a:effectLst/>
              </a:rPr>
              <a:t>bezpiecznych, zdrowych, wygodnych i miłych miejsc pracy. </a:t>
            </a:r>
            <a:r>
              <a:rPr lang="pl-PL" sz="1300" i="0" dirty="0">
                <a:solidFill>
                  <a:srgbClr val="222321"/>
                </a:solidFill>
                <a:effectLst/>
              </a:rPr>
              <a:t>Obecnie pod marką własną </a:t>
            </a:r>
            <a:r>
              <a:rPr lang="pl-PL" sz="1300" b="1" i="0" dirty="0">
                <a:solidFill>
                  <a:srgbClr val="222321"/>
                </a:solidFill>
                <a:effectLst/>
                <a:hlinkClick r:id="rId2" action="ppaction://hlinkfile"/>
              </a:rPr>
              <a:t>makowkapracuje.pl</a:t>
            </a:r>
            <a:endParaRPr lang="pl-PL" sz="1300" b="1" i="0" dirty="0">
              <a:solidFill>
                <a:srgbClr val="222321"/>
              </a:solidFill>
              <a:effectLst/>
            </a:endParaRPr>
          </a:p>
          <a:p>
            <a:endParaRPr lang="pl-PL" sz="1300" b="1" dirty="0">
              <a:solidFill>
                <a:srgbClr val="222321"/>
              </a:solidFill>
            </a:endParaRPr>
          </a:p>
          <a:p>
            <a:r>
              <a:rPr lang="pl-PL" sz="1300" b="1" dirty="0">
                <a:solidFill>
                  <a:srgbClr val="222321"/>
                </a:solidFill>
              </a:rPr>
              <a:t>Menedżerka HSE </a:t>
            </a:r>
            <a:r>
              <a:rPr lang="pl-PL" sz="1300" dirty="0">
                <a:solidFill>
                  <a:srgbClr val="222321"/>
                </a:solidFill>
              </a:rPr>
              <a:t>z ponad 13-letnim doświadczeniem w międzynarodowych organizacjach, choć zaczynała przygodę z BHP jako jedyna w firmie specjalistka ds. zdrowia, bezpieczeństwa i ppoż., obrony cywilnej oraz środowiska.</a:t>
            </a:r>
            <a:endParaRPr lang="pl-PL" sz="1300" dirty="0">
              <a:solidFill>
                <a:srgbClr val="004E84"/>
              </a:solidFill>
            </a:endParaRPr>
          </a:p>
          <a:p>
            <a:endParaRPr lang="pl-PL" sz="1300" b="0" i="0" dirty="0">
              <a:solidFill>
                <a:srgbClr val="222321"/>
              </a:solidFill>
              <a:effectLst/>
            </a:endParaRPr>
          </a:p>
          <a:p>
            <a:r>
              <a:rPr lang="pl-PL" sz="1300" b="0" i="0" dirty="0">
                <a:solidFill>
                  <a:srgbClr val="222321"/>
                </a:solidFill>
                <a:effectLst/>
              </a:rPr>
              <a:t>Jest certyfikowaną i aktywną </a:t>
            </a:r>
            <a:r>
              <a:rPr lang="pl-PL" sz="1300" b="1" i="0" dirty="0">
                <a:solidFill>
                  <a:srgbClr val="222321"/>
                </a:solidFill>
                <a:effectLst/>
              </a:rPr>
              <a:t>trenerką mentalną</a:t>
            </a:r>
            <a:r>
              <a:rPr lang="pl-PL" sz="1300" b="0" i="0" dirty="0">
                <a:solidFill>
                  <a:srgbClr val="222321"/>
                </a:solidFill>
                <a:effectLst/>
              </a:rPr>
              <a:t>, trenerką umiejętności miękkich oraz wykładowczynią studiów podyplomowych na kierunkach związanych z BHP oraz ESG.</a:t>
            </a:r>
          </a:p>
          <a:p>
            <a:endParaRPr lang="pl-PL" sz="1300" dirty="0">
              <a:solidFill>
                <a:srgbClr val="222321"/>
              </a:solidFill>
            </a:endParaRPr>
          </a:p>
          <a:p>
            <a:r>
              <a:rPr lang="pl-PL" sz="1300" b="0" i="0" dirty="0">
                <a:solidFill>
                  <a:srgbClr val="222321"/>
                </a:solidFill>
                <a:effectLst/>
              </a:rPr>
              <a:t>Jako </a:t>
            </a:r>
            <a:r>
              <a:rPr lang="pl-PL" sz="1300" b="1" i="0" dirty="0">
                <a:solidFill>
                  <a:srgbClr val="222321"/>
                </a:solidFill>
                <a:effectLst/>
              </a:rPr>
              <a:t>praktyczka wellbeingu</a:t>
            </a:r>
            <a:r>
              <a:rPr lang="pl-PL" sz="1300" b="0" i="0" dirty="0">
                <a:solidFill>
                  <a:srgbClr val="222321"/>
                </a:solidFill>
                <a:effectLst/>
              </a:rPr>
              <a:t> osobistego i Ambasadorka wellbeingu w organizacjach działa jako </a:t>
            </a:r>
            <a:r>
              <a:rPr lang="pl-PL" sz="1300" b="1" i="0" dirty="0" err="1">
                <a:solidFill>
                  <a:srgbClr val="222321"/>
                </a:solidFill>
                <a:effectLst/>
              </a:rPr>
              <a:t>Happiness</a:t>
            </a:r>
            <a:r>
              <a:rPr lang="pl-PL" sz="1300" b="1" i="0" dirty="0">
                <a:solidFill>
                  <a:srgbClr val="222321"/>
                </a:solidFill>
                <a:effectLst/>
              </a:rPr>
              <a:t> manager oraz Chief Wellbeing </a:t>
            </a:r>
            <a:r>
              <a:rPr lang="pl-PL" sz="1300" b="1" i="0" dirty="0" err="1">
                <a:solidFill>
                  <a:srgbClr val="222321"/>
                </a:solidFill>
                <a:effectLst/>
              </a:rPr>
              <a:t>Officer</a:t>
            </a:r>
            <a:r>
              <a:rPr lang="pl-PL" sz="1300" b="1" i="0" dirty="0">
                <a:solidFill>
                  <a:srgbClr val="222321"/>
                </a:solidFill>
                <a:effectLst/>
              </a:rPr>
              <a:t>.</a:t>
            </a:r>
          </a:p>
          <a:p>
            <a:endParaRPr lang="pl-PL" sz="1300" dirty="0">
              <a:solidFill>
                <a:srgbClr val="222321"/>
              </a:solidFill>
            </a:endParaRPr>
          </a:p>
          <a:p>
            <a:r>
              <a:rPr lang="pl-PL" sz="1300" b="1" i="0" dirty="0">
                <a:solidFill>
                  <a:srgbClr val="222321"/>
                </a:solidFill>
                <a:effectLst/>
              </a:rPr>
              <a:t>Autorka kursów online dot. czynników psychospołecznych </a:t>
            </a:r>
            <a:r>
              <a:rPr lang="pl-PL" sz="1300" b="0" i="0" dirty="0">
                <a:solidFill>
                  <a:srgbClr val="222321"/>
                </a:solidFill>
                <a:effectLst/>
              </a:rPr>
              <a:t>dedykowanych służbie BHP tj. „Fundamenty wellbeingu”, „ISO 45003 wymagania i praktyczne wdrożenie”, „Specjalista BHP jako trener”, które łączą w sobie elementy </a:t>
            </a:r>
            <a:r>
              <a:rPr lang="pl-PL" sz="1300" b="1" i="0" dirty="0">
                <a:solidFill>
                  <a:srgbClr val="222321"/>
                </a:solidFill>
                <a:effectLst/>
              </a:rPr>
              <a:t>merytoryczne z pracą mentalną</a:t>
            </a:r>
            <a:r>
              <a:rPr lang="pl-PL" sz="1300" b="0" i="0" dirty="0">
                <a:solidFill>
                  <a:srgbClr val="222321"/>
                </a:solidFill>
                <a:effectLst/>
              </a:rPr>
              <a:t>.</a:t>
            </a:r>
          </a:p>
          <a:p>
            <a:endParaRPr lang="pl-PL" sz="1300" dirty="0">
              <a:solidFill>
                <a:srgbClr val="222321"/>
              </a:solidFill>
            </a:endParaRPr>
          </a:p>
          <a:p>
            <a:r>
              <a:rPr lang="pl-PL" sz="1300" b="1" i="0" dirty="0">
                <a:solidFill>
                  <a:srgbClr val="222321"/>
                </a:solidFill>
                <a:effectLst/>
              </a:rPr>
              <a:t>Wykładowczyni kursu „Wellbeing </a:t>
            </a:r>
            <a:r>
              <a:rPr lang="pl-PL" sz="1300" b="1" i="0" dirty="0" err="1">
                <a:solidFill>
                  <a:srgbClr val="222321"/>
                </a:solidFill>
                <a:effectLst/>
              </a:rPr>
              <a:t>at</a:t>
            </a:r>
            <a:r>
              <a:rPr lang="pl-PL" sz="1300" b="1" i="0" dirty="0">
                <a:solidFill>
                  <a:srgbClr val="222321"/>
                </a:solidFill>
                <a:effectLst/>
              </a:rPr>
              <a:t> </a:t>
            </a:r>
            <a:r>
              <a:rPr lang="pl-PL" sz="1300" b="1" i="0" dirty="0" err="1">
                <a:solidFill>
                  <a:srgbClr val="222321"/>
                </a:solidFill>
                <a:effectLst/>
              </a:rPr>
              <a:t>work</a:t>
            </a:r>
            <a:r>
              <a:rPr lang="pl-PL" sz="1300" b="1" i="0" dirty="0">
                <a:solidFill>
                  <a:srgbClr val="222321"/>
                </a:solidFill>
                <a:effectLst/>
              </a:rPr>
              <a:t>” </a:t>
            </a:r>
            <a:r>
              <a:rPr lang="pl-PL" sz="1300" i="0" dirty="0">
                <a:solidFill>
                  <a:srgbClr val="222321"/>
                </a:solidFill>
                <a:effectLst/>
              </a:rPr>
              <a:t>w centrum szkoleniowym </a:t>
            </a:r>
            <a:r>
              <a:rPr lang="pl-PL" sz="1300" i="0" dirty="0" err="1">
                <a:solidFill>
                  <a:srgbClr val="222321"/>
                </a:solidFill>
                <a:effectLst/>
              </a:rPr>
              <a:t>NewHSE</a:t>
            </a:r>
            <a:r>
              <a:rPr lang="pl-PL" sz="1300" i="0" dirty="0">
                <a:solidFill>
                  <a:srgbClr val="222321"/>
                </a:solidFill>
                <a:effectLst/>
              </a:rPr>
              <a:t>, akredytowanego przez NEBOSH.</a:t>
            </a:r>
          </a:p>
          <a:p>
            <a:endParaRPr lang="pl-PL" sz="1300" dirty="0">
              <a:solidFill>
                <a:srgbClr val="222321"/>
              </a:solidFill>
            </a:endParaRPr>
          </a:p>
          <a:p>
            <a:r>
              <a:rPr lang="pl-PL" sz="1300" b="1" dirty="0">
                <a:solidFill>
                  <a:srgbClr val="222321"/>
                </a:solidFill>
              </a:rPr>
              <a:t>Wykładowczyni</a:t>
            </a:r>
            <a:r>
              <a:rPr lang="pl-PL" sz="1300" dirty="0">
                <a:solidFill>
                  <a:srgbClr val="222321"/>
                </a:solidFill>
              </a:rPr>
              <a:t> przedmiotów takich jak Kultura bezpieczeństwa, </a:t>
            </a:r>
            <a:r>
              <a:rPr lang="pl-PL" sz="1300" dirty="0" err="1">
                <a:solidFill>
                  <a:srgbClr val="222321"/>
                </a:solidFill>
              </a:rPr>
              <a:t>Wellbeing</a:t>
            </a:r>
            <a:r>
              <a:rPr lang="pl-PL" sz="1300" dirty="0">
                <a:solidFill>
                  <a:srgbClr val="222321"/>
                </a:solidFill>
              </a:rPr>
              <a:t> w ESG czy Elementy wytycznych dotyczących zarządzania ryzykiem psychospołecznym </a:t>
            </a:r>
            <a:r>
              <a:rPr lang="pl-PL" sz="1300" b="1" dirty="0">
                <a:solidFill>
                  <a:srgbClr val="222321"/>
                </a:solidFill>
              </a:rPr>
              <a:t>na studiach podyplomowych</a:t>
            </a:r>
            <a:r>
              <a:rPr lang="pl-PL" sz="1300" dirty="0">
                <a:solidFill>
                  <a:srgbClr val="222321"/>
                </a:solidFill>
              </a:rPr>
              <a:t>. </a:t>
            </a:r>
          </a:p>
          <a:p>
            <a:endParaRPr lang="pl-PL" sz="1300" dirty="0">
              <a:solidFill>
                <a:srgbClr val="222321"/>
              </a:solidFill>
            </a:endParaRPr>
          </a:p>
          <a:p>
            <a:r>
              <a:rPr lang="pl-PL" sz="1300" b="0" i="0" dirty="0">
                <a:solidFill>
                  <a:srgbClr val="222321"/>
                </a:solidFill>
                <a:effectLst/>
              </a:rPr>
              <a:t>Regularnie publikuje teksty propagujące strategiczny i systemowy wellbeing, podkreślające wagę holistycznego podejścia do zdrowia pracowników, w swoich mediach społecznościowych, blogu oraz z czasopismach branżowych. </a:t>
            </a:r>
            <a:endParaRPr lang="pl-PL" sz="1300" b="1" dirty="0">
              <a:solidFill>
                <a:srgbClr val="004E84"/>
              </a:solidFill>
            </a:endParaRPr>
          </a:p>
        </p:txBody>
      </p:sp>
      <p:pic>
        <p:nvPicPr>
          <p:cNvPr id="14" name="Obraz 13" descr="Obraz zawierający osoba, Ludzka twarz, ubrania, kobieta&#10;&#10;Opis wygenerowany automatycznie">
            <a:extLst>
              <a:ext uri="{FF2B5EF4-FFF2-40B4-BE49-F238E27FC236}">
                <a16:creationId xmlns:a16="http://schemas.microsoft.com/office/drawing/2014/main" id="{11F8EA9B-5366-4D60-0F86-CF27F68498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0242" y="255070"/>
            <a:ext cx="1748234" cy="2627943"/>
          </a:xfrm>
          <a:prstGeom prst="rect">
            <a:avLst/>
          </a:prstGeom>
        </p:spPr>
      </p:pic>
      <p:pic>
        <p:nvPicPr>
          <p:cNvPr id="12" name="Obraz 11" descr="Obraz zawierający rysowanie, szkic, sztuka, ilustracja&#10;&#10;Opis wygenerowany automatycznie">
            <a:extLst>
              <a:ext uri="{FF2B5EF4-FFF2-40B4-BE49-F238E27FC236}">
                <a16:creationId xmlns:a16="http://schemas.microsoft.com/office/drawing/2014/main" id="{4AFAED5E-F5A2-F813-B562-491C568CC9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8282" y="1685326"/>
            <a:ext cx="1711984" cy="1876841"/>
          </a:xfrm>
          <a:prstGeom prst="rect">
            <a:avLst/>
          </a:prstGeom>
        </p:spPr>
      </p:pic>
      <p:pic>
        <p:nvPicPr>
          <p:cNvPr id="22" name="Obraz 21" descr="Obraz zawierający ubrania, Ludzka twarz, tekst, osoba&#10;&#10;Opis wygenerowany automatycznie">
            <a:extLst>
              <a:ext uri="{FF2B5EF4-FFF2-40B4-BE49-F238E27FC236}">
                <a16:creationId xmlns:a16="http://schemas.microsoft.com/office/drawing/2014/main" id="{F177A3EB-D60A-874E-3755-19C3F6CE8E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19545" y="3480611"/>
            <a:ext cx="2620088" cy="1747578"/>
          </a:xfrm>
          <a:prstGeom prst="rect">
            <a:avLst/>
          </a:prstGeom>
        </p:spPr>
      </p:pic>
      <p:pic>
        <p:nvPicPr>
          <p:cNvPr id="18" name="Obraz 17" descr="Obraz zawierający ubrania, osoba, Ludzka twarz, mikrofon&#10;&#10;Opis wygenerowany automatycznie">
            <a:extLst>
              <a:ext uri="{FF2B5EF4-FFF2-40B4-BE49-F238E27FC236}">
                <a16:creationId xmlns:a16="http://schemas.microsoft.com/office/drawing/2014/main" id="{177A4556-E062-E13A-261B-D456F2786C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1664" y="4184814"/>
            <a:ext cx="1840673" cy="2052244"/>
          </a:xfrm>
          <a:prstGeom prst="rect">
            <a:avLst/>
          </a:prstGeom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CFA26DA5-E73D-A03D-59A7-662AE61AB1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6603" y="2477559"/>
            <a:ext cx="2580743" cy="1720495"/>
          </a:xfrm>
          <a:prstGeom prst="rect">
            <a:avLst/>
          </a:prstGeom>
        </p:spPr>
      </p:pic>
      <p:pic>
        <p:nvPicPr>
          <p:cNvPr id="24" name="Obraz 23" descr="Obraz zawierający ubrania, osoba, Ludzka twarz, mikrofon&#10;&#10;Opis wygenerowany automatycznie">
            <a:extLst>
              <a:ext uri="{FF2B5EF4-FFF2-40B4-BE49-F238E27FC236}">
                <a16:creationId xmlns:a16="http://schemas.microsoft.com/office/drawing/2014/main" id="{995BFA54-F5BF-C5C6-A0DE-9EC8D170503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0242" y="4885398"/>
            <a:ext cx="1253851" cy="1880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831945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13524" y="2674834"/>
            <a:ext cx="10789326" cy="3680558"/>
          </a:xfrm>
        </p:spPr>
        <p:txBody>
          <a:bodyPr/>
          <a:lstStyle/>
          <a:p>
            <a:pPr algn="l"/>
            <a:r>
              <a:rPr lang="pl-PL" sz="1800" u="sng" dirty="0">
                <a:latin typeface="Calibri" panose="020F0502020204030204" pitchFamily="34" charset="0"/>
              </a:rPr>
              <a:t>Założenia modelu #dobrzewpracy</a:t>
            </a:r>
            <a:r>
              <a:rPr lang="pl-PL" sz="1800" dirty="0">
                <a:latin typeface="Calibri" panose="020F0502020204030204" pitchFamily="34" charset="0"/>
              </a:rPr>
              <a:t>: </a:t>
            </a:r>
          </a:p>
          <a:p>
            <a:pPr algn="l"/>
            <a:r>
              <a:rPr lang="pl-PL" sz="1800" dirty="0">
                <a:latin typeface="Calibri" panose="020F0502020204030204" pitchFamily="34" charset="0"/>
              </a:rPr>
              <a:t>Model #dobrzewpracy opiera się na założeniu, że wellbeing jest kolejnym etapem rozwoju kultury bezpieczeństwa. Prawdziwe podejście </a:t>
            </a:r>
            <a:r>
              <a:rPr lang="pl-PL" sz="1800" dirty="0" err="1">
                <a:latin typeface="Calibri" panose="020F0502020204030204" pitchFamily="34" charset="0"/>
              </a:rPr>
              <a:t>prowellbeingowe</a:t>
            </a:r>
            <a:r>
              <a:rPr lang="pl-PL" sz="1800" dirty="0">
                <a:latin typeface="Calibri" panose="020F0502020204030204" pitchFamily="34" charset="0"/>
              </a:rPr>
              <a:t> można w skrócie sprowadzić do stawiania człowieka w centrum wszelkich procesów biznesowych – stąd model obrazowo został wpisany w postać człowieka, a jego poszczególne elementy - w części ciała powiązane znaczeniowo np.:</a:t>
            </a:r>
          </a:p>
          <a:p>
            <a:pPr marL="285750" indent="-285750">
              <a:buFontTx/>
              <a:buChar char="-"/>
            </a:pPr>
            <a:r>
              <a:rPr lang="pl-PL" sz="1800" b="1" dirty="0">
                <a:latin typeface="Calibri" panose="020F0502020204030204" pitchFamily="34" charset="0"/>
              </a:rPr>
              <a:t>Dwie nogi </a:t>
            </a:r>
            <a:r>
              <a:rPr lang="pl-PL" sz="1800" dirty="0">
                <a:latin typeface="Calibri" panose="020F0502020204030204" pitchFamily="34" charset="0"/>
              </a:rPr>
              <a:t>„bezpieczeństwo techniczne” oraz „zdrowie” jako absolutne podstawy, na których - jeśli są mocne i stabilne - można stawiać kolejne elementy systemu.</a:t>
            </a:r>
          </a:p>
          <a:p>
            <a:pPr marL="285750" indent="-285750">
              <a:buFontTx/>
              <a:buChar char="-"/>
            </a:pPr>
            <a:r>
              <a:rPr lang="pl-PL" sz="1800" b="1" dirty="0">
                <a:latin typeface="Calibri" panose="020F0502020204030204" pitchFamily="34" charset="0"/>
              </a:rPr>
              <a:t>Lewa ręka </a:t>
            </a:r>
            <a:r>
              <a:rPr lang="pl-PL" sz="1800" dirty="0">
                <a:latin typeface="Calibri" panose="020F0502020204030204" pitchFamily="34" charset="0"/>
              </a:rPr>
              <a:t>oznaczająca</a:t>
            </a:r>
            <a:r>
              <a:rPr lang="pl-PL" sz="1800" b="1" dirty="0">
                <a:latin typeface="Calibri" panose="020F0502020204030204" pitchFamily="34" charset="0"/>
              </a:rPr>
              <a:t> </a:t>
            </a:r>
            <a:r>
              <a:rPr lang="pl-PL" sz="1800" dirty="0">
                <a:latin typeface="Calibri" panose="020F0502020204030204" pitchFamily="34" charset="0"/>
              </a:rPr>
              <a:t>gest „chodźcie za mną” i wskazująca kierunek = element „przywództwo”. </a:t>
            </a:r>
          </a:p>
          <a:p>
            <a:pPr marL="285750" indent="-285750">
              <a:buFontTx/>
              <a:buChar char="-"/>
            </a:pPr>
            <a:r>
              <a:rPr lang="pl-PL" sz="1800" b="1" dirty="0">
                <a:latin typeface="Calibri" panose="020F0502020204030204" pitchFamily="34" charset="0"/>
              </a:rPr>
              <a:t>Prawa ręka</a:t>
            </a:r>
            <a:r>
              <a:rPr lang="pl-PL" sz="1800" dirty="0">
                <a:latin typeface="Calibri" panose="020F0502020204030204" pitchFamily="34" charset="0"/>
              </a:rPr>
              <a:t> używana do witania się czy potwierdzania wzajemnych ustaleń  = element „współpraca”.</a:t>
            </a:r>
          </a:p>
          <a:p>
            <a:pPr marL="285750" indent="-285750">
              <a:buFontTx/>
              <a:buChar char="-"/>
            </a:pPr>
            <a:r>
              <a:rPr lang="pl-PL" sz="1800" b="1" dirty="0">
                <a:latin typeface="Calibri" panose="020F0502020204030204" pitchFamily="34" charset="0"/>
              </a:rPr>
              <a:t>Głowa</a:t>
            </a:r>
            <a:r>
              <a:rPr lang="pl-PL" sz="1800" dirty="0">
                <a:latin typeface="Calibri" panose="020F0502020204030204" pitchFamily="34" charset="0"/>
              </a:rPr>
              <a:t> – jako system, centrum dowodzenia i struktur funkcjonowania organizacji = element „system”.</a:t>
            </a:r>
          </a:p>
          <a:p>
            <a:pPr marL="285750" indent="-285750" algn="l">
              <a:buFontTx/>
              <a:buChar char="-"/>
            </a:pPr>
            <a:r>
              <a:rPr lang="pl-PL" sz="1800" b="1" dirty="0">
                <a:latin typeface="Calibri" panose="020F0502020204030204" pitchFamily="34" charset="0"/>
              </a:rPr>
              <a:t>Kultura</a:t>
            </a:r>
            <a:r>
              <a:rPr lang="pl-PL" sz="1800" dirty="0">
                <a:latin typeface="Calibri" panose="020F0502020204030204" pitchFamily="34" charset="0"/>
              </a:rPr>
              <a:t> – jako tułów, który wszystko łączy i synchronizuje = element „kultura”.</a:t>
            </a:r>
          </a:p>
          <a:p>
            <a:pPr algn="l"/>
            <a:r>
              <a:rPr lang="pl-PL" sz="1800" dirty="0">
                <a:latin typeface="Calibri" panose="020F0502020204030204" pitchFamily="34" charset="0"/>
              </a:rPr>
              <a:t>Do każdego z elementów modelu opracowane zostały </a:t>
            </a:r>
            <a:r>
              <a:rPr lang="pl-PL" sz="1800" dirty="0" err="1">
                <a:latin typeface="Calibri" panose="020F0502020204030204" pitchFamily="34" charset="0"/>
              </a:rPr>
              <a:t>checklisty</a:t>
            </a:r>
            <a:r>
              <a:rPr lang="pl-PL" sz="1800" dirty="0">
                <a:latin typeface="Calibri" panose="020F0502020204030204" pitchFamily="34" charset="0"/>
              </a:rPr>
              <a:t> umożliwiające analizę, w jakim stopniu zostały już wdrożone w organizacji poszczególne składowe niezbędne do wdrożenia i funkcjonowania strategii wellbeingowej. </a:t>
            </a:r>
          </a:p>
          <a:p>
            <a:pPr algn="l"/>
            <a:endParaRPr lang="pl-PL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pl-PL" sz="1800" b="0" i="0" u="none" strike="noStrike" baseline="0" dirty="0">
              <a:solidFill>
                <a:schemeClr val="accent1"/>
              </a:solidFill>
              <a:latin typeface="Muli-Regular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ymbol zastępczy zawartości 5" descr="Obraz zawierający tekst, obuwie, rysowanie, staw&#10;&#10;Opis wygenerowany automatycznie">
            <a:extLst>
              <a:ext uri="{FF2B5EF4-FFF2-40B4-BE49-F238E27FC236}">
                <a16:creationId xmlns:a16="http://schemas.microsoft.com/office/drawing/2014/main" id="{236C271A-CB9F-E55D-CDAE-2484FF71B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6059" y="204014"/>
            <a:ext cx="2682089" cy="268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73887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371856" y="2277605"/>
            <a:ext cx="11113691" cy="4319747"/>
          </a:xfrm>
        </p:spPr>
        <p:txBody>
          <a:bodyPr/>
          <a:lstStyle/>
          <a:p>
            <a:pPr algn="l"/>
            <a:r>
              <a:rPr lang="pl-PL" sz="1800" u="sng" dirty="0">
                <a:latin typeface="Calibri" panose="020F0502020204030204" pitchFamily="34" charset="0"/>
              </a:rPr>
              <a:t>Założenia modelu #dobrzewpracy: </a:t>
            </a:r>
          </a:p>
          <a:p>
            <a:pPr algn="l"/>
            <a:r>
              <a:rPr lang="pl-PL" sz="1800" dirty="0">
                <a:latin typeface="Calibri" panose="020F0502020204030204" pitchFamily="34" charset="0"/>
              </a:rPr>
              <a:t>Model opiera się stabilnie na dwóch nogach:</a:t>
            </a:r>
          </a:p>
          <a:p>
            <a:pPr marL="285750" indent="-285750" algn="l">
              <a:buFontTx/>
              <a:buChar char="-"/>
            </a:pPr>
            <a:r>
              <a:rPr lang="pl-PL" sz="1800" b="1" i="0" u="none" strike="noStrike" baseline="0" dirty="0">
                <a:latin typeface="Calibri" panose="020F0502020204030204" pitchFamily="34" charset="0"/>
              </a:rPr>
              <a:t>Bezpie</a:t>
            </a:r>
            <a:r>
              <a:rPr lang="pl-PL" sz="1800" b="1" dirty="0">
                <a:latin typeface="Calibri" panose="020F0502020204030204" pitchFamily="34" charset="0"/>
              </a:rPr>
              <a:t>czeństwo techniczne </a:t>
            </a:r>
            <a:r>
              <a:rPr lang="pl-PL" sz="1800" dirty="0">
                <a:latin typeface="Calibri" panose="020F0502020204030204" pitchFamily="34" charset="0"/>
              </a:rPr>
              <a:t>– trudno mówić o dobrostanie, jeśli nie są zapewnione podstawowe wymagania dot. środowiska pracy, wyposażenia i narzędzi pracy, infrastruktury itp. Ten element dot. minimalizacji ryzyka wypadków, chorób zawodowych, zdarzeń awaryjnych.</a:t>
            </a:r>
          </a:p>
          <a:p>
            <a:r>
              <a:rPr lang="pl-PL" sz="1800" i="1" dirty="0">
                <a:latin typeface="Calibri" panose="020F0502020204030204" pitchFamily="34" charset="0"/>
              </a:rPr>
              <a:t>Przykładowe pytanie z diagnozy: Kiedy i przez kogo została przeprowadzona ostatnia kontrola przyłączy elektrycznych? </a:t>
            </a:r>
          </a:p>
          <a:p>
            <a:pPr marL="285750" indent="-285750">
              <a:buFontTx/>
              <a:buChar char="-"/>
            </a:pPr>
            <a:r>
              <a:rPr lang="pl-PL" sz="1800" b="1" i="0" u="none" strike="noStrike" baseline="0" dirty="0">
                <a:latin typeface="Calibri" panose="020F0502020204030204" pitchFamily="34" charset="0"/>
              </a:rPr>
              <a:t>Zdrowie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 - </a:t>
            </a:r>
            <a:r>
              <a:rPr lang="pl-PL" sz="1800" dirty="0">
                <a:latin typeface="Calibri" panose="020F0502020204030204" pitchFamily="34" charset="0"/>
              </a:rPr>
              <a:t> w szerokim ujęciu. Ten element dot. rozwiązań ergonomicznych, ale też wspierania profilaktyki problemów zdrowotnych w firmie, promocji zdrowia fizycznego i psychicznego personelu oraz minimalizacji skutków zdarzeń, m.in. promowanie  zdrowego odżywiania (np. dostępność zbilansowanych posiłków), aktywności fizycznej (np. zorganizowane zajęcia w czasie pracy), dostępność opieki zdrowotnej poza wyłącznie typową medycyną pracy (np. benefity medyczne w postaci badania markerów nowotworowych), szkolenia dot. pierwszej pomocy i pierwszej pomocy psychologicznej.</a:t>
            </a:r>
          </a:p>
          <a:p>
            <a:r>
              <a:rPr lang="pl-PL" sz="1800" i="1" dirty="0">
                <a:latin typeface="Calibri" panose="020F0502020204030204" pitchFamily="34" charset="0"/>
              </a:rPr>
              <a:t>Przykładowe pytanie z diagnozy: W jaki sposób wspierana jest możliwość zjedzenia zbilansowanego, ciepłego posiłku podczas pracy?</a:t>
            </a:r>
          </a:p>
          <a:p>
            <a:pPr marL="285750" indent="-285750" algn="l">
              <a:buFontTx/>
              <a:buChar char="-"/>
            </a:pPr>
            <a:endParaRPr lang="pl-PL" sz="1800" b="0" i="0" u="none" strike="noStrike" baseline="0" dirty="0">
              <a:solidFill>
                <a:schemeClr val="accent1"/>
              </a:solidFill>
              <a:latin typeface="Muli-Regular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ymbol zastępczy zawartości 5" descr="Obraz zawierający tekst, obuwie, rysowanie, staw&#10;&#10;Opis wygenerowany automatycznie">
            <a:extLst>
              <a:ext uri="{FF2B5EF4-FFF2-40B4-BE49-F238E27FC236}">
                <a16:creationId xmlns:a16="http://schemas.microsoft.com/office/drawing/2014/main" id="{F88B1739-23D5-C4B3-372F-03CFB0D2F2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8923" y="67282"/>
            <a:ext cx="2829742" cy="2829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10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33852" y="2642503"/>
            <a:ext cx="11208069" cy="3829799"/>
          </a:xfrm>
        </p:spPr>
        <p:txBody>
          <a:bodyPr/>
          <a:lstStyle/>
          <a:p>
            <a:pPr algn="l"/>
            <a:r>
              <a:rPr lang="pl-PL" sz="1800" u="sng" dirty="0">
                <a:latin typeface="Calibri" panose="020F0502020204030204" pitchFamily="34" charset="0"/>
              </a:rPr>
              <a:t>Założenia modelu #dobrzewpracy: </a:t>
            </a:r>
          </a:p>
          <a:p>
            <a:pPr algn="l"/>
            <a:r>
              <a:rPr lang="pl-PL" sz="1800" dirty="0">
                <a:latin typeface="Calibri" panose="020F0502020204030204" pitchFamily="34" charset="0"/>
              </a:rPr>
              <a:t>Nie mniej istotne w modelu #dobrzewpracy są ręce:</a:t>
            </a:r>
          </a:p>
          <a:p>
            <a:pPr marL="285750" indent="-285750" algn="l">
              <a:buFontTx/>
              <a:buChar char="-"/>
            </a:pPr>
            <a:r>
              <a:rPr lang="pl-PL" sz="1800" b="1" i="0" u="none" strike="noStrike" baseline="0" dirty="0">
                <a:latin typeface="Calibri" panose="020F0502020204030204" pitchFamily="34" charset="0"/>
              </a:rPr>
              <a:t>Współpraca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pl-PL" sz="1800" dirty="0">
                <a:latin typeface="Calibri" panose="020F0502020204030204" pitchFamily="34" charset="0"/>
              </a:rPr>
              <a:t>– relacje występują jako kluczowy element każdego modelu dobrostanu w literaturze. Wspierające relacje są też niezbędne w środowisku pracy – element ten dotyczy kwestii komunikacji, informacji zwrotnej i doceniania, dzielenia się wiedzą w organizacji. </a:t>
            </a:r>
          </a:p>
          <a:p>
            <a:r>
              <a:rPr lang="pl-PL" sz="1800" i="1" dirty="0">
                <a:latin typeface="Calibri" panose="020F0502020204030204" pitchFamily="34" charset="0"/>
              </a:rPr>
              <a:t>Przykładowe pytanie z diagnozy: Jakie rozwiązania wspierają dzielenie się wiedzą między pracownikami?</a:t>
            </a:r>
          </a:p>
          <a:p>
            <a:pPr marL="285750" indent="-285750" algn="l">
              <a:buFontTx/>
              <a:buChar char="-"/>
            </a:pPr>
            <a:r>
              <a:rPr lang="pl-PL" sz="1800" b="1" dirty="0">
                <a:latin typeface="Calibri" panose="020F0502020204030204" pitchFamily="34" charset="0"/>
              </a:rPr>
              <a:t>Przywództwo</a:t>
            </a:r>
            <a:r>
              <a:rPr lang="pl-PL" sz="1800" dirty="0">
                <a:latin typeface="Calibri" panose="020F0502020204030204" pitchFamily="34" charset="0"/>
              </a:rPr>
              <a:t> – rzeczywiste zaangażowanie liderów jest kluczowe w każdej zmianie, tym bardziej w rozwiązaniach wspierających dobrostan. Ten element dotyczy odpowiedzialności najwyższego kierownictwa za kwestie zdrowia, bezpieczeństwa i dobrostanu, wychodzącej poza minimalne wymagania prawne i odpowiedzialność prawną, w kierunku etyki i troski. Sprawdzany jest również poziom rzeczywistego zaangażowania, ambasadorowania i dawania przykładu w obszarze wellbeingu.</a:t>
            </a:r>
          </a:p>
          <a:p>
            <a:r>
              <a:rPr lang="pl-PL" sz="1800" i="1" dirty="0">
                <a:latin typeface="Calibri" panose="020F0502020204030204" pitchFamily="34" charset="0"/>
              </a:rPr>
              <a:t>Przykładowe pytanie z diagnozy: W jaki sposób najwyższe kierownictwo uczestniczy w rozmowach dotyczących dobrostanu, zdrowia i bezpieczeństwa?</a:t>
            </a:r>
          </a:p>
          <a:p>
            <a:pPr marL="285750" indent="-285750" algn="l">
              <a:buFontTx/>
              <a:buChar char="-"/>
            </a:pPr>
            <a:endParaRPr lang="pl-PL" sz="1800" b="0" i="0" u="none" strike="noStrike" baseline="0" dirty="0">
              <a:solidFill>
                <a:schemeClr val="accent1"/>
              </a:solidFill>
              <a:latin typeface="Muli-Regular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ymbol zastępczy zawartości 5" descr="Obraz zawierający tekst, obuwie, rysowanie, staw&#10;&#10;Opis wygenerowany automatycznie">
            <a:extLst>
              <a:ext uri="{FF2B5EF4-FFF2-40B4-BE49-F238E27FC236}">
                <a16:creationId xmlns:a16="http://schemas.microsoft.com/office/drawing/2014/main" id="{1E941045-414F-6FE5-A286-BD7B5732E76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1451" y="67282"/>
            <a:ext cx="2974126" cy="297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78426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13524" y="2807094"/>
            <a:ext cx="10985879" cy="3829799"/>
          </a:xfrm>
        </p:spPr>
        <p:txBody>
          <a:bodyPr/>
          <a:lstStyle/>
          <a:p>
            <a:pPr algn="l"/>
            <a:r>
              <a:rPr lang="pl-PL" sz="1800" u="sng" dirty="0">
                <a:latin typeface="Calibri" panose="020F0502020204030204" pitchFamily="34" charset="0"/>
              </a:rPr>
              <a:t>Założenia modelu #dobrzewpracy: </a:t>
            </a:r>
          </a:p>
          <a:p>
            <a:pPr algn="l"/>
            <a:r>
              <a:rPr lang="pl-PL" sz="1800" dirty="0">
                <a:latin typeface="Calibri" panose="020F0502020204030204" pitchFamily="34" charset="0"/>
              </a:rPr>
              <a:t>Głowa i tułów spinają model #dobrzewpracy:</a:t>
            </a:r>
          </a:p>
          <a:p>
            <a:pPr marL="285750" indent="-285750" algn="l">
              <a:buFontTx/>
              <a:buChar char="-"/>
            </a:pPr>
            <a:r>
              <a:rPr lang="pl-PL" sz="1800" b="1" i="0" u="none" strike="noStrike" baseline="0" dirty="0">
                <a:latin typeface="Calibri" panose="020F0502020204030204" pitchFamily="34" charset="0"/>
              </a:rPr>
              <a:t>System</a:t>
            </a:r>
            <a:r>
              <a:rPr lang="pl-PL" sz="1800" b="0" i="0" u="none" strike="noStrike" baseline="0" dirty="0">
                <a:latin typeface="Calibri" panose="020F0502020204030204" pitchFamily="34" charset="0"/>
              </a:rPr>
              <a:t> </a:t>
            </a:r>
            <a:r>
              <a:rPr lang="pl-PL" sz="1800" dirty="0">
                <a:latin typeface="Calibri" panose="020F0502020204030204" pitchFamily="34" charset="0"/>
              </a:rPr>
              <a:t>– sprawne funkcjonowanie każdej organizacji zależy od poukładania procesów biznesowych i struktury organizacji, celów, sposobu zarządzania zmianą.</a:t>
            </a:r>
          </a:p>
          <a:p>
            <a:r>
              <a:rPr lang="pl-PL" sz="1800" i="1" dirty="0">
                <a:latin typeface="Calibri" panose="020F0502020204030204" pitchFamily="34" charset="0"/>
              </a:rPr>
              <a:t>Przykładowe pytanie z diagnozy: Jakie funkcjonują w Organizacji Systemy Zarządzania ?</a:t>
            </a:r>
          </a:p>
          <a:p>
            <a:pPr marL="285750" indent="-285750" algn="l">
              <a:buFontTx/>
              <a:buChar char="-"/>
            </a:pPr>
            <a:r>
              <a:rPr lang="pl-PL" sz="1800" b="1" dirty="0">
                <a:latin typeface="Calibri" panose="020F0502020204030204" pitchFamily="34" charset="0"/>
              </a:rPr>
              <a:t>Kultura</a:t>
            </a:r>
            <a:r>
              <a:rPr lang="pl-PL" sz="1800" dirty="0">
                <a:latin typeface="Calibri" panose="020F0502020204030204" pitchFamily="34" charset="0"/>
              </a:rPr>
              <a:t> – jako spoiwo wszelkich projektów i strategii obejmujących całą organizację; opisuje wartości określone oczekiwanymi zrachowaniami, stopień wdrożenia rozwiązań DE&amp;I.</a:t>
            </a:r>
          </a:p>
          <a:p>
            <a:r>
              <a:rPr lang="pl-PL" sz="1800" i="1" dirty="0">
                <a:latin typeface="Calibri" panose="020F0502020204030204" pitchFamily="34" charset="0"/>
              </a:rPr>
              <a:t>Przykładowe pytanie z diagnozy: Jakie zostały określone oczekiwane zachowania? W jaki sposób zostały przekazane pracownikom wszystkich ról w organizacji?</a:t>
            </a:r>
          </a:p>
          <a:p>
            <a:pPr marL="285750" indent="-285750" algn="l">
              <a:buFontTx/>
              <a:buChar char="-"/>
            </a:pPr>
            <a:endParaRPr lang="pl-PL" sz="1800" b="0" i="0" u="none" strike="noStrike" baseline="0" dirty="0">
              <a:latin typeface="Muli-Regular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Symbol zastępczy zawartości 5" descr="Obraz zawierający tekst, obuwie, rysowanie, staw&#10;&#10;Opis wygenerowany automatycznie">
            <a:extLst>
              <a:ext uri="{FF2B5EF4-FFF2-40B4-BE49-F238E27FC236}">
                <a16:creationId xmlns:a16="http://schemas.microsoft.com/office/drawing/2014/main" id="{75D5D52F-71EF-B93F-4420-9ABDB487A6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6351" y="221107"/>
            <a:ext cx="2965581" cy="2965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03438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>
          <a:xfrm>
            <a:off x="513524" y="1322869"/>
            <a:ext cx="8989855" cy="553998"/>
          </a:xfrm>
        </p:spPr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607333" y="1953024"/>
            <a:ext cx="10977334" cy="3829799"/>
          </a:xfrm>
        </p:spPr>
        <p:txBody>
          <a:bodyPr/>
          <a:lstStyle/>
          <a:p>
            <a:pPr algn="l"/>
            <a:r>
              <a:rPr lang="pl-PL" sz="1800" u="sng" dirty="0">
                <a:latin typeface="Calibri" panose="020F0502020204030204" pitchFamily="34" charset="0"/>
              </a:rPr>
              <a:t>Opis organizacji, w której wdrożono praktykę, a także kontekstu i ram czasowych projektu</a:t>
            </a:r>
            <a:r>
              <a:rPr lang="pl-PL" sz="1800" dirty="0">
                <a:latin typeface="Calibri" panose="020F0502020204030204" pitchFamily="34" charset="0"/>
              </a:rPr>
              <a:t>: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Firma produkcyjna, przemysł ciężki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Grupa kapitałowa: 6 lokalizacji w Europie, w tym centrala w Austrii, 2 zakłady w Polsce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Główne huby produkcyjne to Polska, Niemcy, Rumunia – kraje o odmiennym etosie pracy, przepisach prawa pracy, poziomie wynagrodzeń.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Liczba zatrudnionych: 1500 osób w całej grupie kapitałowej,  w tym 600 osób w 2 lokalizacjach w Polsce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Czas pracy: 1 biuro centralne (pn.-pt. 8:00-16:00), 5 zakładów produkcyjnych (24/7)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Praktyka została wdrożona w 2 lokalizacjach w Polsce, które w 2020 roku przeszły reorganizację polegającą na połączeniu dwóch konkurencyjnych do tej pory technologii w jedna markę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W 2 lokalizacjach w Polsce zatrudnieni są głównie mężczyźni, większość pracowników jest w wieku 30-39 lat</a:t>
            </a:r>
            <a:r>
              <a:rPr lang="pl-PL" sz="1800" dirty="0"/>
              <a:t>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Start współpracy z makowkapracuje.pl w 2021 roku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Cel: opracowanie i wdrożenie strategii </a:t>
            </a:r>
            <a:r>
              <a:rPr lang="pl-PL" sz="1800" dirty="0" err="1"/>
              <a:t>wellbeingowej</a:t>
            </a:r>
            <a:r>
              <a:rPr lang="pl-PL" sz="1800" dirty="0"/>
              <a:t> na okres 2022-2024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8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26637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 </a:t>
            </a:r>
          </a:p>
          <a:p>
            <a:r>
              <a:rPr lang="pl-PL" sz="1800" b="0" u="sng" dirty="0">
                <a:solidFill>
                  <a:schemeClr val="tx1"/>
                </a:solidFill>
                <a:latin typeface="Calibri" panose="020F0502020204030204" pitchFamily="34" charset="0"/>
              </a:rPr>
              <a:t>Struktura wdrożenia praktyki w firmie produkcyjnej:</a:t>
            </a:r>
            <a:endParaRPr lang="en-GB" sz="1800" b="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id="{8339F4FE-57AB-A75B-5485-2BE934728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151" y="2434980"/>
            <a:ext cx="9372135" cy="4136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936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</a:p>
          <a:p>
            <a:r>
              <a:rPr lang="pl-PL" sz="1800" b="0" u="sng" dirty="0">
                <a:solidFill>
                  <a:schemeClr val="tx1"/>
                </a:solidFill>
                <a:latin typeface="Calibri" panose="020F0502020204030204" pitchFamily="34" charset="0"/>
              </a:rPr>
              <a:t>Przebieg wdrożenia w firmie produkcyjnej:</a:t>
            </a:r>
            <a:endParaRPr lang="en-GB" sz="1800" b="0" u="sng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13524" y="2642503"/>
            <a:ext cx="10774229" cy="3829799"/>
          </a:xfrm>
        </p:spPr>
        <p:txBody>
          <a:bodyPr/>
          <a:lstStyle/>
          <a:p>
            <a:pPr algn="l"/>
            <a:endParaRPr lang="pl-PL" sz="1800" u="sng" dirty="0">
              <a:latin typeface="Calibri" panose="020F05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pl-PL" sz="1800" b="0" i="0" u="none" strike="noStrike" baseline="0" dirty="0">
              <a:latin typeface="Muli-Regular"/>
            </a:endParaRP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Start podejścia do systemowego zarządzania dobrostanem w firmie produkcyjnej wynikał z połączenia dwóch konkurencyjnych do tej pory firm i związanej z tym potrzeby integracji zarówno na poziomie systemów, funkcji centralnych, jak i między innymi wymiany wiedzy pracowników (technologia).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800" dirty="0"/>
              <a:t>Opisywany projekt dotyczył Polski, ponieważ 2 z 6 lokalizacji znajdują się na terenie tego kraju; w założeniu miał to być pilotaż, po którego pozytywnych wynikach mogła zapaść decyzja o rozszerzeniu wdrożenia na pozostałe lokalizacje.  Ze względu na zmiany na poziomie Zarządu i strategii firmy dalszych działań ostatecznie zaniechano, ale strategia na lata 2022-2024 przyjęta w Polsce funkcjonuje.</a:t>
            </a:r>
            <a:endParaRPr lang="pl-PL" sz="1800" dirty="0">
              <a:latin typeface="Calibri" panose="020F0502020204030204" pitchFamily="34" charset="0"/>
            </a:endParaRP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6B17DABC-9EBB-0FFB-11B8-F699F84380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6374" y="2434091"/>
            <a:ext cx="11826410" cy="784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068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33851" y="1962325"/>
            <a:ext cx="11208070" cy="3965777"/>
          </a:xfrm>
        </p:spPr>
        <p:txBody>
          <a:bodyPr/>
          <a:lstStyle/>
          <a:p>
            <a:r>
              <a:rPr lang="pl-PL" sz="1800" b="0" u="sng" dirty="0">
                <a:solidFill>
                  <a:schemeClr val="tx1"/>
                </a:solidFill>
                <a:latin typeface="Calibri" panose="020F0502020204030204" pitchFamily="34" charset="0"/>
              </a:rPr>
              <a:t>Przebieg wdrożenia w firmie produkcyjnej:</a:t>
            </a:r>
            <a:endParaRPr lang="en-GB" sz="1800" b="0" u="sng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l"/>
            <a:endParaRPr lang="pl-PL" sz="18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l"/>
            <a:endParaRPr lang="pl-PL" sz="1800" b="0" i="0" u="none" strike="noStrike" baseline="0" dirty="0">
              <a:solidFill>
                <a:srgbClr val="171717"/>
              </a:solidFill>
              <a:latin typeface="Muli-Regular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endParaRPr lang="pl-PL" sz="100" dirty="0">
              <a:solidFill>
                <a:schemeClr val="accent1"/>
              </a:solidFill>
              <a:latin typeface="Calibri" panose="020F0502020204030204" pitchFamily="34" charset="0"/>
            </a:endParaRPr>
          </a:p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1800" dirty="0">
                <a:latin typeface="Calibri" panose="020F0502020204030204" pitchFamily="34" charset="0"/>
              </a:rPr>
              <a:t>Głównym źródłem informacji i punktem wyjścia były wyniki: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l-PL" sz="1800" dirty="0">
                <a:latin typeface="Calibri" panose="020F0502020204030204" pitchFamily="34" charset="0"/>
              </a:rPr>
              <a:t>A. </a:t>
            </a:r>
            <a:r>
              <a:rPr lang="pl-PL" sz="1800" dirty="0" err="1">
                <a:latin typeface="Calibri" panose="020F0502020204030204" pitchFamily="34" charset="0"/>
              </a:rPr>
              <a:t>Checklisty</a:t>
            </a:r>
            <a:r>
              <a:rPr lang="pl-PL" sz="1800" dirty="0">
                <a:latin typeface="Calibri" panose="020F0502020204030204" pitchFamily="34" charset="0"/>
              </a:rPr>
              <a:t> na podstawie modelu #dobrzewpracy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l-PL" sz="1800" dirty="0">
                <a:latin typeface="Calibri" panose="020F0502020204030204" pitchFamily="34" charset="0"/>
              </a:rPr>
              <a:t>B. Ankiety zaangażowania z 2021 roku. 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l-PL" sz="1800" dirty="0">
                <a:latin typeface="Calibri" panose="020F0502020204030204" pitchFamily="34" charset="0"/>
              </a:rPr>
              <a:t>C. Ponadto przeanalizowano kilka wskaźników, które organizacja mierzyła i śledziła jeszcze przed rozpoczęciem projektu: </a:t>
            </a:r>
          </a:p>
          <a:p>
            <a:pPr marL="182563" indent="-18256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cs typeface="Times New Roman" panose="02020603050405020304" pitchFamily="18" charset="0"/>
              </a:rPr>
              <a:t>Wskaźnik rotacji</a:t>
            </a:r>
          </a:p>
          <a:p>
            <a:pPr marL="182563" indent="-18256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cs typeface="Times New Roman" panose="02020603050405020304" pitchFamily="18" charset="0"/>
              </a:rPr>
              <a:t>Wskaźnik absencji chorobowych (z wyłączeniem absencji związanych z macierzyństwem)</a:t>
            </a:r>
          </a:p>
          <a:p>
            <a:pPr marL="182563" indent="-182563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cs typeface="Times New Roman" panose="02020603050405020304" pitchFamily="18" charset="0"/>
              </a:rPr>
              <a:t>Wskaźnik wypadkowości (ujednolicony w postaci LTIF)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</a:pPr>
            <a:r>
              <a:rPr lang="pl-PL" sz="1800" dirty="0">
                <a:latin typeface="Calibri" panose="020F0502020204030204" pitchFamily="34" charset="0"/>
              </a:rPr>
              <a:t>D. Dodano również analizę takich parametrów jak:</a:t>
            </a:r>
          </a:p>
          <a:p>
            <a:pPr marL="285750" indent="-28575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</a:rPr>
              <a:t>Stopień i zakres wykorzystania aktualnych benefitów (pakietów opieki medycznej, dofinansowania do kart sportowych, szkoleń rozwojowych nieobowiązkowych, aplikacji do nauki języków obcych)</a:t>
            </a:r>
          </a:p>
          <a:p>
            <a:pPr marL="285750" indent="-285750">
              <a:spcAft>
                <a:spcPts val="600"/>
              </a:spcAft>
              <a:buFontTx/>
              <a:buChar char="-"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17B72E47-6A9C-2374-AB0F-3A046B4683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976" y="2303402"/>
            <a:ext cx="11812024" cy="8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1760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D0D020ED-E6C9-793A-87C0-B251C7E0F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071" y="2290426"/>
            <a:ext cx="11903472" cy="838273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8F34D31B-83F6-F3A7-8D4B-22EE3DBF6A90}"/>
              </a:ext>
            </a:extLst>
          </p:cNvPr>
          <p:cNvSpPr txBox="1"/>
          <p:nvPr/>
        </p:nvSpPr>
        <p:spPr>
          <a:xfrm>
            <a:off x="5988307" y="3128699"/>
            <a:ext cx="6079236" cy="26622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800" b="1" dirty="0">
                <a:cs typeface="Times New Roman" panose="02020603050405020304" pitchFamily="18" charset="0"/>
              </a:rPr>
              <a:t>Oczekiwania po stronie biznesu: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pitchFamily="18" charset="0"/>
              </a:rPr>
              <a:t>Ujednolicenie standardów;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Wzmocnienie poczucia wspólnoty między pracownikami; 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Wypracowanie otwartej komunikacji;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Rozwój kompetencji liderskich;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Budowanie wizerunku firmy jako stabilnego, wiarygodnego i atrakcyjnego pracodawcy;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Akceptacja długotrwałości procesu zmian zarówno w kontekście technicznym (inwestycje) jak i kulturowym.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E66797B-97B7-A41E-85BB-9EBCDD225016}"/>
              </a:ext>
            </a:extLst>
          </p:cNvPr>
          <p:cNvSpPr txBox="1"/>
          <p:nvPr/>
        </p:nvSpPr>
        <p:spPr>
          <a:xfrm>
            <a:off x="371335" y="3128699"/>
            <a:ext cx="5346713" cy="34932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800" b="1" dirty="0">
                <a:cs typeface="Times New Roman" panose="02020603050405020304" pitchFamily="18" charset="0"/>
              </a:rPr>
              <a:t>Oczekiwania pracowników: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Samodzielność w podejmowaniu decyzji;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Przyjazna atmosfera, efektywna współpraca w zespole;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pitchFamily="18" charset="0"/>
              </a:rPr>
              <a:t>Poczucie s</a:t>
            </a:r>
            <a:r>
              <a:rPr lang="pl-PL" sz="1800" dirty="0">
                <a:cs typeface="Times New Roman" panose="02020603050405020304" pitchFamily="18" charset="0"/>
              </a:rPr>
              <a:t>tabilnego i bezpiecznego miejsca pracy</a:t>
            </a:r>
            <a:r>
              <a:rPr lang="pl-PL" dirty="0">
                <a:cs typeface="Times New Roman" panose="02020603050405020304" pitchFamily="18" charset="0"/>
              </a:rPr>
              <a:t>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Praca z nowoczesną technologią;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Możliwość zachowania równowagi między życiem a pracą;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Praca w firmie odpowiedzialnej społecznie;</a:t>
            </a:r>
          </a:p>
          <a:p>
            <a:pPr marL="182563" indent="-182563">
              <a:buFont typeface="Arial" panose="020B0604020202020204" pitchFamily="34" charset="0"/>
              <a:buChar char="•"/>
            </a:pPr>
            <a:r>
              <a:rPr lang="pl-PL" sz="1800" dirty="0">
                <a:cs typeface="Times New Roman" panose="02020603050405020304" pitchFamily="18" charset="0"/>
              </a:rPr>
              <a:t>Potrzeba edukacji oraz rzeczywistego wsparcia w zakresie zdrowego trybu życia, ze szczególnym uwzględnieniem pracy zmianowej.</a:t>
            </a: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ADCE935C-B2AD-40C0-A6BA-58E38491A46E}"/>
              </a:ext>
            </a:extLst>
          </p:cNvPr>
          <p:cNvSpPr txBox="1"/>
          <p:nvPr/>
        </p:nvSpPr>
        <p:spPr>
          <a:xfrm>
            <a:off x="389342" y="1935746"/>
            <a:ext cx="11413315" cy="86485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u="sng" dirty="0">
                <a:latin typeface="Calibri" panose="020F0502020204030204" pitchFamily="34" charset="0"/>
              </a:rPr>
              <a:t>Przebieg wdrożenia w firmie produkcyjnej:</a:t>
            </a:r>
            <a:endParaRPr lang="en-GB" u="sng" dirty="0">
              <a:latin typeface="Calibri" panose="020F0502020204030204" pitchFamily="34" charset="0"/>
            </a:endParaRPr>
          </a:p>
          <a:p>
            <a:endParaRPr lang="pl-PL" sz="4000" b="1" dirty="0" err="1">
              <a:solidFill>
                <a:srgbClr val="004E8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185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>
          <a:xfrm>
            <a:off x="362936" y="1107657"/>
            <a:ext cx="8989855" cy="553998"/>
          </a:xfrm>
        </p:spPr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431302" y="2857037"/>
            <a:ext cx="8457749" cy="3829799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pl-PL" sz="1800" dirty="0"/>
              <a:t>Wybrane obszary transformacji wg obszarów modelu #dobrzewpracy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85B7A8A-D7A8-224B-1475-2AC767BDC6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152" y="2011144"/>
            <a:ext cx="11834886" cy="845893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C9879A1C-E22E-8EDC-F968-003CCAEF13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267805"/>
              </p:ext>
            </p:extLst>
          </p:nvPr>
        </p:nvGraphicFramePr>
        <p:xfrm>
          <a:off x="296152" y="3228729"/>
          <a:ext cx="11432918" cy="3312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0591">
                  <a:extLst>
                    <a:ext uri="{9D8B030D-6E8A-4147-A177-3AD203B41FA5}">
                      <a16:colId xmlns:a16="http://schemas.microsoft.com/office/drawing/2014/main" val="1452863424"/>
                    </a:ext>
                  </a:extLst>
                </a:gridCol>
                <a:gridCol w="1985068">
                  <a:extLst>
                    <a:ext uri="{9D8B030D-6E8A-4147-A177-3AD203B41FA5}">
                      <a16:colId xmlns:a16="http://schemas.microsoft.com/office/drawing/2014/main" val="2468677126"/>
                    </a:ext>
                  </a:extLst>
                </a:gridCol>
                <a:gridCol w="2141390">
                  <a:extLst>
                    <a:ext uri="{9D8B030D-6E8A-4147-A177-3AD203B41FA5}">
                      <a16:colId xmlns:a16="http://schemas.microsoft.com/office/drawing/2014/main" val="1793414341"/>
                    </a:ext>
                  </a:extLst>
                </a:gridCol>
                <a:gridCol w="1802606">
                  <a:extLst>
                    <a:ext uri="{9D8B030D-6E8A-4147-A177-3AD203B41FA5}">
                      <a16:colId xmlns:a16="http://schemas.microsoft.com/office/drawing/2014/main" val="489154067"/>
                    </a:ext>
                  </a:extLst>
                </a:gridCol>
                <a:gridCol w="1804455">
                  <a:extLst>
                    <a:ext uri="{9D8B030D-6E8A-4147-A177-3AD203B41FA5}">
                      <a16:colId xmlns:a16="http://schemas.microsoft.com/office/drawing/2014/main" val="576196874"/>
                    </a:ext>
                  </a:extLst>
                </a:gridCol>
                <a:gridCol w="1624404">
                  <a:extLst>
                    <a:ext uri="{9D8B030D-6E8A-4147-A177-3AD203B41FA5}">
                      <a16:colId xmlns:a16="http://schemas.microsoft.com/office/drawing/2014/main" val="2116294163"/>
                    </a:ext>
                  </a:extLst>
                </a:gridCol>
                <a:gridCol w="1624404">
                  <a:extLst>
                    <a:ext uri="{9D8B030D-6E8A-4147-A177-3AD203B41FA5}">
                      <a16:colId xmlns:a16="http://schemas.microsoft.com/office/drawing/2014/main" val="35897352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Rok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Bezpieczeństwo techniczne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Zdrowie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Współpraca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Przywództwo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System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900" dirty="0"/>
                        <a:t>Kultura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33346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2022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(1)Audyt BHP oraz kultury bezpieczeństwa dla wszystkich lokalizacji, wykonywany przez ten sam podmiot i tym samym narzędziem; ustalono ponad 600 punktów do doskonalenia, które następnie </a:t>
                      </a:r>
                      <a:r>
                        <a:rPr lang="pl-PL" sz="700" dirty="0" err="1">
                          <a:solidFill>
                            <a:schemeClr val="accent1"/>
                          </a:solidFill>
                        </a:rPr>
                        <a:t>spriorytetyzowano</a:t>
                      </a:r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 i 24 z nich trafiły do realizacji natychmiastowej. Za realizację odpowiadała osoba zarządzająca lokalizacją (2) Wdrożono 10 Zasad BHP wraz z harmonogramem komunikacji.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(1) Przeprowadzono audyt ergonomiczny wraz z propozycją usprawnień. Zakres obejmował również kwestię planowania pracy zmianowej i nadgodzin w tym trybie. (2) Wprowadzono w maszynach </a:t>
                      </a:r>
                      <a:r>
                        <a:rPr lang="pl-PL" sz="700" dirty="0" err="1">
                          <a:solidFill>
                            <a:schemeClr val="accent1"/>
                          </a:solidFill>
                        </a:rPr>
                        <a:t>vendingowych</a:t>
                      </a:r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 opcje zdrowszych przekąsek m.in. kanapki i batony orzechowe. (3) Webinary o zdrowiu dla administracji, spotkania na żywo z dietetykiem i fizjoterapeutą z pracownikami operacyjnymi.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(1) Rozpoczęto program wymiany wiedzy technologicznej między pracownikami operacyjnymi – 2 tyg. delegacja do innej lokalizacji na podstawie a)zgłoszenia b)rekomendacji przełożonego. (2) Szkolenia i narzędzie dot. doceniania pracowników między sobą w formule „wszyscy wszystkich”.</a:t>
                      </a:r>
                    </a:p>
                    <a:p>
                      <a:endParaRPr lang="pl-PL" sz="7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(1) Wdrożenie Akademii Lidera na każdym poziomie kierowniczym od Zarządu po kierowników liniowych, z dedykowanym programem obejmującym m.in. Stawianie i egzekwowanie celów, komunikację, kulturę zdrowia i bezpieczeństwa, zarządzanie energia swoją i zespołu.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buNone/>
                      </a:pPr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(1) Przeprowadzono audyt ISO 9001, 14001, 45001 (2)Powstał zespół #OneTeam,  mający za zadanie zdiagnozować i zaplanować działania konieczne do unifikacji we wszystkich obszarach Zarządzania.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(1) Zespół #OneTeam określił wartości firmowe wraz z wynikającymi z nich oczekiwanymi </a:t>
                      </a:r>
                      <a:r>
                        <a:rPr lang="pl-PL" sz="700" dirty="0" err="1">
                          <a:solidFill>
                            <a:schemeClr val="accent1"/>
                          </a:solidFill>
                        </a:rPr>
                        <a:t>zachowaniami</a:t>
                      </a:r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. Na ich podstawie tworzone były cele dla zespołów i poszczególnych pracowników. (</a:t>
                      </a:r>
                      <a:r>
                        <a:rPr lang="pl-PL" sz="700" i="1" dirty="0" err="1">
                          <a:solidFill>
                            <a:schemeClr val="accent1"/>
                          </a:solidFill>
                        </a:rPr>
                        <a:t>bezkosztowo</a:t>
                      </a:r>
                      <a:r>
                        <a:rPr lang="pl-PL" sz="700" i="1" dirty="0">
                          <a:solidFill>
                            <a:schemeClr val="accent1"/>
                          </a:solidFill>
                        </a:rPr>
                        <a:t>)</a:t>
                      </a:r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 (2) Program „Widzisz-reaguj” dot. zgłoszeń nieprawidłowości w różnych obszarach funkcjonowania firmy. (</a:t>
                      </a:r>
                      <a:r>
                        <a:rPr lang="pl-PL" sz="700" i="1" dirty="0" err="1">
                          <a:solidFill>
                            <a:schemeClr val="accent1"/>
                          </a:solidFill>
                        </a:rPr>
                        <a:t>bezkosztowo</a:t>
                      </a:r>
                      <a:r>
                        <a:rPr lang="pl-PL" sz="700" i="1" dirty="0">
                          <a:solidFill>
                            <a:schemeClr val="accent1"/>
                          </a:solidFill>
                        </a:rPr>
                        <a:t>)</a:t>
                      </a:r>
                      <a:endParaRPr lang="pl-PL" sz="7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967214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2023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(2) Komunikacja 10 Zasad BHP (2) Realizacja działań wg planu + bieżących obserwacji i działań po wypadkach przy pracy.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(4)Wdrożenie linii pomocowej typu EAP, obejmującej poza pakietem porad psychologicznych również pakiet prawny i finansowy  (5) Nawiązano współpracę z lokalnymi dostawcami posiłków. (6) Z początkiem roku zrezygnowano z dofinansowania kart sportowych na rzecz zajęć prowadzonych w czasie pracy przez pracowników (bez przerywania toku pracy) (7) Rewizja pakietów medycznych wraz z propozycją zmian.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28600" indent="-228600">
                        <a:buAutoNum type="arabicParenBoth"/>
                      </a:pPr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cd. </a:t>
                      </a:r>
                    </a:p>
                    <a:p>
                      <a:pPr marL="228600" indent="-228600">
                        <a:buAutoNum type="arabicParenBoth"/>
                      </a:pPr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Rozbudowa narzędzia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(2) Wprowadzono kwartalne spotkania z Zarządem, obejmujące komunikację bieżących kierunków, ale też sesję Q&amp;A (</a:t>
                      </a:r>
                      <a:r>
                        <a:rPr lang="pl-PL" sz="700" i="1" dirty="0" err="1">
                          <a:solidFill>
                            <a:schemeClr val="accent1"/>
                          </a:solidFill>
                        </a:rPr>
                        <a:t>bezkosztowo</a:t>
                      </a:r>
                      <a:r>
                        <a:rPr lang="pl-PL" sz="700" i="1" dirty="0">
                          <a:solidFill>
                            <a:schemeClr val="accent1"/>
                          </a:solidFill>
                        </a:rPr>
                        <a:t>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(1) Wdrażanie unifikacji we wszystkich obszarach Zarządzania.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(1) Start stawiania i rozliczania celów wg ustaleń #OneTeam z 2022 roku</a:t>
                      </a:r>
                    </a:p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(3) Wprowadzono dodatkowy dzień wolny z okazji urodzin dziecka.</a:t>
                      </a:r>
                    </a:p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(4) Celebracja Dni BHP w każdej lokalizacji.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2694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2024</a:t>
                      </a:r>
                    </a:p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PLAN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(2) cd. (1) cd. Oraz przygotowanie do ponownego audytu porównawczego.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(4), (5), (6) cd. (7) wdrożenie uzgodnionych zmian z początkiem roku.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(3) Celebracje wydarzeń firmowych – rocznic ogólnych, rocznic zatrudnienia (4) Wdrożenie „Wygrywamy czy się uczymy” – programu wspierającego celebracje zespołowych sukcesów i dzielenie się lekcjami z nieudanych działań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(1) cd. Cyklicznie plus nowi liderzy w organizacji (2) cd.</a:t>
                      </a:r>
                    </a:p>
                    <a:p>
                      <a:endParaRPr lang="pl-PL" sz="7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(1) Cd plus plan na ponowną ocenę i certyfikacje wszystkich lokalizacji wg w/w standardów.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700" dirty="0">
                          <a:solidFill>
                            <a:schemeClr val="accent1"/>
                          </a:solidFill>
                        </a:rPr>
                        <a:t>(5) Konkurs podsumowujący kampanię „10 zasad BHP” (6) Reocena zaangażowania i uwag z okresu trwania strategii (połowa roku, przed przygotowaniem kolejne strategii wellbeingowej)</a:t>
                      </a:r>
                    </a:p>
                    <a:p>
                      <a:endParaRPr lang="pl-PL" sz="700" dirty="0">
                        <a:solidFill>
                          <a:schemeClr val="accent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9938030"/>
                  </a:ext>
                </a:extLst>
              </a:tr>
            </a:tbl>
          </a:graphicData>
        </a:graphic>
      </p:graphicFrame>
      <p:sp>
        <p:nvSpPr>
          <p:cNvPr id="5" name="pole tekstowe 4">
            <a:extLst>
              <a:ext uri="{FF2B5EF4-FFF2-40B4-BE49-F238E27FC236}">
                <a16:creationId xmlns:a16="http://schemas.microsoft.com/office/drawing/2014/main" id="{A7F6F691-8068-4FCB-BC01-DDF9E2F18652}"/>
              </a:ext>
            </a:extLst>
          </p:cNvPr>
          <p:cNvSpPr txBox="1"/>
          <p:nvPr/>
        </p:nvSpPr>
        <p:spPr>
          <a:xfrm>
            <a:off x="431302" y="1700649"/>
            <a:ext cx="7054814" cy="249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u="sng" dirty="0">
                <a:latin typeface="Calibri" panose="020F0502020204030204" pitchFamily="34" charset="0"/>
              </a:rPr>
              <a:t>Przebieg wdrożenia w firmie produkcyjnej:</a:t>
            </a:r>
          </a:p>
        </p:txBody>
      </p:sp>
    </p:spTree>
    <p:extLst>
      <p:ext uri="{BB962C8B-B14F-4D97-AF65-F5344CB8AC3E}">
        <p14:creationId xmlns:p14="http://schemas.microsoft.com/office/powerpoint/2010/main" val="3347805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Zakres działań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4123" y="2550993"/>
            <a:ext cx="10409948" cy="493001"/>
          </a:xfrm>
        </p:spPr>
        <p:txBody>
          <a:bodyPr/>
          <a:lstStyle/>
          <a:p>
            <a:pPr marL="449580" marR="1302385">
              <a:lnSpc>
                <a:spcPct val="107000"/>
              </a:lnSpc>
              <a:spcAft>
                <a:spcPts val="800"/>
              </a:spcAft>
            </a:pPr>
            <a:r>
              <a:rPr lang="pl-PL" sz="2000" b="1" dirty="0">
                <a:effectLst/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Prowadzone działania obejmują trzy główne strumienie propagowania, edukacji i praktycznego wdrażania systemowego zarządzania dobrostane</a:t>
            </a:r>
            <a:r>
              <a:rPr lang="pl-PL" sz="2000" b="1" dirty="0">
                <a:latin typeface="Calibri" panose="020F050202020403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m organizacjach:</a:t>
            </a: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10F04C65-4F73-687B-33F8-6841F6489C41}"/>
              </a:ext>
            </a:extLst>
          </p:cNvPr>
          <p:cNvSpPr txBox="1"/>
          <p:nvPr/>
        </p:nvSpPr>
        <p:spPr>
          <a:xfrm>
            <a:off x="609777" y="3399833"/>
            <a:ext cx="11193350" cy="31393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342900" indent="-342900">
              <a:buFont typeface="+mj-lt"/>
              <a:buAutoNum type="alphaUcPeriod"/>
            </a:pPr>
            <a:r>
              <a:rPr lang="pl-PL" sz="1700" b="1" dirty="0">
                <a:solidFill>
                  <a:srgbClr val="222321"/>
                </a:solidFill>
              </a:rPr>
              <a:t>Wykorzystanie globalnego standardu ISO 45003 dot. zarządzania ryzykiem psychospołecznym i promowania dobrostanu: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dirty="0">
                <a:solidFill>
                  <a:srgbClr val="000000"/>
                </a:solidFill>
              </a:rPr>
              <a:t>Materiały</a:t>
            </a:r>
            <a:r>
              <a:rPr lang="pl-PL" sz="1700" dirty="0">
                <a:solidFill>
                  <a:srgbClr val="000000"/>
                </a:solidFill>
                <a:effectLst/>
              </a:rPr>
              <a:t> edukacyjne dostępne w me</a:t>
            </a:r>
            <a:r>
              <a:rPr lang="pl-PL" sz="1700" dirty="0">
                <a:solidFill>
                  <a:srgbClr val="000000"/>
                </a:solidFill>
              </a:rPr>
              <a:t>diach społecznościowych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dirty="0" err="1">
                <a:solidFill>
                  <a:srgbClr val="000000"/>
                </a:solidFill>
              </a:rPr>
              <a:t>Webinar</a:t>
            </a:r>
            <a:r>
              <a:rPr lang="pl-PL" sz="1700" dirty="0">
                <a:solidFill>
                  <a:srgbClr val="000000"/>
                </a:solidFill>
              </a:rPr>
              <a:t> „ISO 45003 bez tajemnic”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dirty="0">
                <a:solidFill>
                  <a:srgbClr val="000000"/>
                </a:solidFill>
              </a:rPr>
              <a:t>Ebook „ISO 45003 bez tajemnic” + plus tłumaczenie normy z komentarzem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dirty="0">
                <a:solidFill>
                  <a:srgbClr val="000000"/>
                </a:solidFill>
              </a:rPr>
              <a:t>Szkolenie online „ISO 45003 wytyczne i wdrożenie praktyczne”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l-PL" sz="1700" dirty="0">
              <a:solidFill>
                <a:srgbClr val="000000"/>
              </a:solidFill>
            </a:endParaRPr>
          </a:p>
          <a:p>
            <a:pPr marL="342900" indent="-342900">
              <a:buFont typeface="+mj-lt"/>
              <a:buAutoNum type="alphaUcPeriod" startAt="2"/>
            </a:pPr>
            <a:r>
              <a:rPr lang="pl-PL" sz="1700" b="1" dirty="0">
                <a:solidFill>
                  <a:srgbClr val="222321"/>
                </a:solidFill>
              </a:rPr>
              <a:t>Promowanie dobrostanu jako kolejnego etapu ewolucji kultury bezpieczeństwa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dirty="0">
                <a:solidFill>
                  <a:srgbClr val="000000"/>
                </a:solidFill>
              </a:rPr>
              <a:t>Materiały</a:t>
            </a:r>
            <a:r>
              <a:rPr lang="pl-PL" sz="1700" dirty="0">
                <a:solidFill>
                  <a:srgbClr val="000000"/>
                </a:solidFill>
                <a:effectLst/>
              </a:rPr>
              <a:t> edukacyjne dostępne w me</a:t>
            </a:r>
            <a:r>
              <a:rPr lang="pl-PL" sz="1700" dirty="0">
                <a:solidFill>
                  <a:srgbClr val="000000"/>
                </a:solidFill>
              </a:rPr>
              <a:t>diach społecznościowych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dirty="0" err="1">
                <a:solidFill>
                  <a:srgbClr val="000000"/>
                </a:solidFill>
              </a:rPr>
              <a:t>Webinar</a:t>
            </a:r>
            <a:r>
              <a:rPr lang="pl-PL" sz="1700" dirty="0">
                <a:solidFill>
                  <a:srgbClr val="000000"/>
                </a:solidFill>
              </a:rPr>
              <a:t> „Wstęp do wellbeing”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700" dirty="0">
                <a:solidFill>
                  <a:srgbClr val="000000"/>
                </a:solidFill>
              </a:rPr>
              <a:t>Szkolenie online „Fundamenty wellbeingu”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endParaRPr lang="pl-PL" sz="1700" b="1" dirty="0">
              <a:solidFill>
                <a:srgbClr val="222321"/>
              </a:solidFill>
            </a:endParaRPr>
          </a:p>
          <a:p>
            <a:pPr marL="342900" indent="-342900">
              <a:buFont typeface="+mj-lt"/>
              <a:buAutoNum type="alphaUcPeriod" startAt="3"/>
            </a:pPr>
            <a:r>
              <a:rPr lang="pl-PL" sz="1700" b="1" dirty="0">
                <a:solidFill>
                  <a:srgbClr val="222321"/>
                </a:solidFill>
              </a:rPr>
              <a:t>Wykorzystanie autorskiego modelu #dobrzewpracy do wdrożeń praktycznych strategii wellbeingowych w organizacjach </a:t>
            </a:r>
            <a:endParaRPr lang="pl-PL" sz="1700" b="1" dirty="0">
              <a:solidFill>
                <a:srgbClr val="004E84"/>
              </a:solidFill>
            </a:endParaRPr>
          </a:p>
        </p:txBody>
      </p:sp>
      <p:pic>
        <p:nvPicPr>
          <p:cNvPr id="12" name="Obraz 11" descr="Obraz zawierający rysowanie, szkic, sztuka, ilustracja&#10;&#10;Opis wygenerowany automatycznie">
            <a:extLst>
              <a:ext uri="{FF2B5EF4-FFF2-40B4-BE49-F238E27FC236}">
                <a16:creationId xmlns:a16="http://schemas.microsoft.com/office/drawing/2014/main" id="{4AFAED5E-F5A2-F813-B562-491C568C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6591" y="689712"/>
            <a:ext cx="1711984" cy="18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3054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022F749-5BD1-2F03-DADF-E23F0C4995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372" y="2600500"/>
            <a:ext cx="11659254" cy="796315"/>
          </a:xfrm>
          <a:prstGeom prst="rect">
            <a:avLst/>
          </a:prstGeom>
        </p:spPr>
      </p:pic>
      <p:graphicFrame>
        <p:nvGraphicFramePr>
          <p:cNvPr id="12" name="Tabela 11">
            <a:extLst>
              <a:ext uri="{FF2B5EF4-FFF2-40B4-BE49-F238E27FC236}">
                <a16:creationId xmlns:a16="http://schemas.microsoft.com/office/drawing/2014/main" id="{1D758C44-2E35-25F2-AE9B-8E1C3AFA0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741721"/>
              </p:ext>
            </p:extLst>
          </p:nvPr>
        </p:nvGraphicFramePr>
        <p:xfrm>
          <a:off x="735069" y="3523004"/>
          <a:ext cx="10501947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8867">
                  <a:extLst>
                    <a:ext uri="{9D8B030D-6E8A-4147-A177-3AD203B41FA5}">
                      <a16:colId xmlns:a16="http://schemas.microsoft.com/office/drawing/2014/main" val="3170634887"/>
                    </a:ext>
                  </a:extLst>
                </a:gridCol>
                <a:gridCol w="3965249">
                  <a:extLst>
                    <a:ext uri="{9D8B030D-6E8A-4147-A177-3AD203B41FA5}">
                      <a16:colId xmlns:a16="http://schemas.microsoft.com/office/drawing/2014/main" val="3805520142"/>
                    </a:ext>
                  </a:extLst>
                </a:gridCol>
                <a:gridCol w="4297831">
                  <a:extLst>
                    <a:ext uri="{9D8B030D-6E8A-4147-A177-3AD203B41FA5}">
                      <a16:colId xmlns:a16="http://schemas.microsoft.com/office/drawing/2014/main" val="247792731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Organ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Skład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400" dirty="0"/>
                        <a:t>Zadania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31836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accent1"/>
                          </a:solidFill>
                          <a:latin typeface="+mn-lt"/>
                        </a:rPr>
                        <a:t>Najwyższe kierownictwo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accent1"/>
                          </a:solidFill>
                          <a:latin typeface="+mn-lt"/>
                        </a:rPr>
                        <a:t>Dwuosobowy zarząd odpowiedzialny za obszar Polski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solidFill>
                            <a:schemeClr val="accent1"/>
                          </a:solidFill>
                        </a:rPr>
                        <a:t>Wspieranie kultury dobrostanu i bycie przykładem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solidFill>
                            <a:schemeClr val="accent1"/>
                          </a:solidFill>
                        </a:rPr>
                        <a:t>Zapewnianie zasobów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solidFill>
                            <a:schemeClr val="accent1"/>
                          </a:solidFill>
                        </a:rPr>
                        <a:t>Otrzymywanie informacji o funkcjonowaniu strategii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solidFill>
                            <a:schemeClr val="accent1"/>
                          </a:solidFill>
                        </a:rPr>
                        <a:t>Podejmowanie decyzji kierunkowych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solidFill>
                            <a:schemeClr val="accent1"/>
                          </a:solidFill>
                        </a:rPr>
                        <a:t>Uwzględnianie w zarządzaniu strategicznym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08504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accent1"/>
                          </a:solidFill>
                          <a:latin typeface="+mn-lt"/>
                        </a:rPr>
                        <a:t>Zespół wdrożeniowy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Na poziomie centrali w Polsce: Manager ds.HR, Manager ds. BHP, Dyrektor operacyjny</a:t>
                      </a:r>
                    </a:p>
                    <a:p>
                      <a:pPr marL="285750" indent="-285750" algn="l" defTabSz="914400" rtl="0" eaLnBrk="1" latinLnBrk="0" hangingPunct="1">
                        <a:spcAft>
                          <a:spcPts val="600"/>
                        </a:spcAft>
                        <a:buFont typeface="+mj-lt"/>
                        <a:buAutoNum type="arabicPeriod"/>
                      </a:pPr>
                      <a:r>
                        <a:rPr lang="pl-PL" sz="1200" kern="1200" dirty="0">
                          <a:solidFill>
                            <a:schemeClr val="accent1"/>
                          </a:solidFill>
                          <a:latin typeface="+mn-lt"/>
                          <a:ea typeface="+mn-ea"/>
                          <a:cs typeface="+mn-cs"/>
                        </a:rPr>
                        <a:t>Na poziomie krajowym w Polsce - dodatkowo: Manager fabryki x2, przedstawiciele pracowników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solidFill>
                            <a:schemeClr val="accent1"/>
                          </a:solidFill>
                        </a:rPr>
                        <a:t>Zarządzanie Strategią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solidFill>
                            <a:schemeClr val="accent1"/>
                          </a:solidFill>
                        </a:rPr>
                        <a:t>Zbieranie feedbacku i proponowanie działań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solidFill>
                            <a:schemeClr val="accent1"/>
                          </a:solidFill>
                        </a:rPr>
                        <a:t>Koordynowanie aktywności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solidFill>
                            <a:schemeClr val="accent1"/>
                          </a:solidFill>
                        </a:rPr>
                        <a:t>Organizowanie badań, pomiarów oraz bieżące śledzenie wskaźników</a:t>
                      </a:r>
                    </a:p>
                    <a:p>
                      <a:endParaRPr lang="pl-PL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38950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accent1"/>
                          </a:solidFill>
                          <a:latin typeface="+mn-lt"/>
                        </a:rPr>
                        <a:t>Ambasadorzy (na etapie realizacji)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pl-PL" sz="1200" dirty="0">
                          <a:solidFill>
                            <a:schemeClr val="accent1"/>
                          </a:solidFill>
                          <a:latin typeface="+mn-lt"/>
                        </a:rPr>
                        <a:t>Po 3 osoby w każdej lokalizacji, przedstawiciele trzech różnych obszarów/ról (np. produkcja, transport, administracja)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solidFill>
                            <a:schemeClr val="accent1"/>
                          </a:solidFill>
                        </a:rPr>
                        <a:t>Proponowanie i wdrażanie działań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pl-PL" sz="1200" dirty="0">
                          <a:solidFill>
                            <a:schemeClr val="accent1"/>
                          </a:solidFill>
                        </a:rPr>
                        <a:t>Stały kontakt z pracownikami</a:t>
                      </a:r>
                    </a:p>
                    <a:p>
                      <a:endParaRPr lang="pl-PL" sz="1200" dirty="0">
                        <a:solidFill>
                          <a:schemeClr val="accent1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61117860"/>
                  </a:ext>
                </a:extLst>
              </a:tr>
            </a:tbl>
          </a:graphicData>
        </a:graphic>
      </p:graphicFrame>
      <p:pic>
        <p:nvPicPr>
          <p:cNvPr id="2" name="Obraz 1">
            <a:extLst>
              <a:ext uri="{FF2B5EF4-FFF2-40B4-BE49-F238E27FC236}">
                <a16:creationId xmlns:a16="http://schemas.microsoft.com/office/drawing/2014/main" id="{C106A677-6D52-4FCA-99FB-00D9E1889D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372" y="2068401"/>
            <a:ext cx="720000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33352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33851" y="2098303"/>
            <a:ext cx="8457749" cy="3829799"/>
          </a:xfrm>
        </p:spPr>
        <p:txBody>
          <a:bodyPr/>
          <a:lstStyle/>
          <a:p>
            <a:pPr algn="l"/>
            <a:endParaRPr lang="pl-PL" sz="18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pl-PL" sz="1800" b="0" i="0" u="none" strike="noStrike" baseline="0" dirty="0">
              <a:solidFill>
                <a:srgbClr val="171717"/>
              </a:solidFill>
              <a:latin typeface="Muli-Regular"/>
            </a:endParaRPr>
          </a:p>
          <a:p>
            <a:pPr>
              <a:spcAft>
                <a:spcPts val="600"/>
              </a:spcAft>
            </a:pPr>
            <a:endParaRPr lang="pl-PL" sz="1800" dirty="0">
              <a:solidFill>
                <a:schemeClr val="accent1"/>
              </a:solidFill>
            </a:endParaRPr>
          </a:p>
          <a:p>
            <a:pPr>
              <a:spcAft>
                <a:spcPts val="600"/>
              </a:spcAft>
            </a:pPr>
            <a:r>
              <a:rPr lang="pl-PL" sz="1800" dirty="0">
                <a:cs typeface="Times New Roman" panose="02020603050405020304" pitchFamily="18" charset="0"/>
              </a:rPr>
              <a:t>Sposoby pomiaru postępów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345BEC33-389B-CF04-450C-077E1F5BD9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609" y="2250782"/>
            <a:ext cx="11812024" cy="853514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75047DE8-9F58-555B-D81F-D019E1000FE5}"/>
              </a:ext>
            </a:extLst>
          </p:cNvPr>
          <p:cNvSpPr txBox="1"/>
          <p:nvPr/>
        </p:nvSpPr>
        <p:spPr>
          <a:xfrm>
            <a:off x="513524" y="3631236"/>
            <a:ext cx="5289070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u="sng" dirty="0"/>
              <a:t>Na poziomie ogólnym: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pitchFamily="18" charset="0"/>
              </a:rPr>
              <a:t>Coroczna ankieta zaangażowania (wg modelu #dobrzewpracy)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pitchFamily="18" charset="0"/>
              </a:rPr>
              <a:t>Audyt kultury organizacyjnej, w tym kultury bezpieczeństwa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>
                <a:cs typeface="Times New Roman" panose="02020603050405020304" pitchFamily="18" charset="0"/>
              </a:rPr>
              <a:t>Dalszy monitoring</a:t>
            </a:r>
            <a:r>
              <a:rPr lang="pl-PL" dirty="0"/>
              <a:t>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wskaźnika LTIF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absencji chorobowej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wskaźnika rotacji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pl-PL" dirty="0"/>
              <a:t>wykorzystania benefitów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F54959F-33E2-13DD-E88D-30BF168EC5D6}"/>
              </a:ext>
            </a:extLst>
          </p:cNvPr>
          <p:cNvSpPr txBox="1"/>
          <p:nvPr/>
        </p:nvSpPr>
        <p:spPr>
          <a:xfrm>
            <a:off x="5822920" y="3695346"/>
            <a:ext cx="54404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u="sng" dirty="0"/>
              <a:t>Na poziomie szczegółowym: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Regularne tzw. „</a:t>
            </a:r>
            <a:r>
              <a:rPr lang="pl-PL" dirty="0" err="1"/>
              <a:t>pulse</a:t>
            </a:r>
            <a:r>
              <a:rPr lang="pl-PL" dirty="0"/>
              <a:t> </a:t>
            </a:r>
            <a:r>
              <a:rPr lang="pl-PL" dirty="0" err="1"/>
              <a:t>checki</a:t>
            </a:r>
            <a:r>
              <a:rPr lang="pl-PL" dirty="0"/>
              <a:t>” odnoszące się do corocznej ankiety, max. 5 pytań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Spotkania Komisji BHP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Cykliczne spotkania z Kierownictwem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Cykliczne spotkania Ambasadorów dobrostanu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dirty="0"/>
              <a:t>Ankiety po szkoleniach, wymianach i Akademii Lidera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4224D6DA-1131-4194-93DD-35E4711242EC}"/>
              </a:ext>
            </a:extLst>
          </p:cNvPr>
          <p:cNvSpPr txBox="1"/>
          <p:nvPr/>
        </p:nvSpPr>
        <p:spPr>
          <a:xfrm>
            <a:off x="431302" y="1975715"/>
            <a:ext cx="7054814" cy="24929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pl-PL" u="sng" dirty="0">
                <a:latin typeface="Calibri" panose="020F0502020204030204" pitchFamily="34" charset="0"/>
              </a:rPr>
              <a:t>Przebieg wdrożenia w firmie produkcyjnej:</a:t>
            </a:r>
          </a:p>
        </p:txBody>
      </p:sp>
    </p:spTree>
    <p:extLst>
      <p:ext uri="{BB962C8B-B14F-4D97-AF65-F5344CB8AC3E}">
        <p14:creationId xmlns:p14="http://schemas.microsoft.com/office/powerpoint/2010/main" val="2390043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33851" y="2098303"/>
            <a:ext cx="9061253" cy="472477"/>
          </a:xfrm>
        </p:spPr>
        <p:txBody>
          <a:bodyPr/>
          <a:lstStyle/>
          <a:p>
            <a:pPr algn="l"/>
            <a:r>
              <a:rPr lang="pl-PL" sz="1800" u="sng" dirty="0">
                <a:cs typeface="Times New Roman" panose="02020603050405020304" pitchFamily="18" charset="0"/>
              </a:rPr>
              <a:t>Główne wyzwania na poszczególnych etapach wdrażania i sposoby radzenia sobie z nimi:</a:t>
            </a:r>
          </a:p>
          <a:p>
            <a:pPr marL="285750" indent="-285750" algn="l">
              <a:buFontTx/>
              <a:buChar char="-"/>
            </a:pPr>
            <a:endParaRPr lang="pl-PL" sz="1800" b="1" u="sng" dirty="0">
              <a:solidFill>
                <a:schemeClr val="accent1"/>
              </a:solidFill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pl-PL" sz="1800" dirty="0">
                <a:solidFill>
                  <a:schemeClr val="accent1"/>
                </a:solidFill>
              </a:rPr>
              <a:t>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10A03EEE-D8D5-131D-2DE6-9FB9C071A2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8016" y="2570780"/>
            <a:ext cx="2385188" cy="3845280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06625629-2553-74F0-196A-6021C04F6A80}"/>
              </a:ext>
            </a:extLst>
          </p:cNvPr>
          <p:cNvSpPr txBox="1"/>
          <p:nvPr/>
        </p:nvSpPr>
        <p:spPr>
          <a:xfrm flipH="1">
            <a:off x="3313906" y="2646460"/>
            <a:ext cx="806007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schemeClr val="accent1"/>
                </a:solidFill>
              </a:rPr>
              <a:t>Jednolite zrozumienie czym jest dobrostan wg modelu #dobrzewpracy </a:t>
            </a:r>
            <a:r>
              <a:rPr lang="pl-PL" sz="1300" b="1" dirty="0">
                <a:solidFill>
                  <a:schemeClr val="accent1"/>
                </a:solidFill>
                <a:sym typeface="Wingdings" panose="05000000000000000000" pitchFamily="2" charset="2"/>
              </a:rPr>
              <a:t> szkolenia i spotkania 1:1 – wyjaśnienie oczekiwań, podejścia, oczekiwanych wyników</a:t>
            </a:r>
            <a:endParaRPr lang="pl-PL" sz="1300" b="1" dirty="0">
              <a:solidFill>
                <a:schemeClr val="accent1"/>
              </a:solidFill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0C691E1A-DABC-0B2A-F1D1-BC3876DFC0B5}"/>
              </a:ext>
            </a:extLst>
          </p:cNvPr>
          <p:cNvSpPr txBox="1"/>
          <p:nvPr/>
        </p:nvSpPr>
        <p:spPr>
          <a:xfrm flipH="1">
            <a:off x="3313906" y="3250185"/>
            <a:ext cx="806007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schemeClr val="accent1"/>
                </a:solidFill>
              </a:rPr>
              <a:t>Dostępność danych </a:t>
            </a:r>
            <a:r>
              <a:rPr lang="pl-PL" sz="1300" b="1" dirty="0">
                <a:solidFill>
                  <a:schemeClr val="accent1"/>
                </a:solidFill>
                <a:sym typeface="Wingdings" panose="05000000000000000000" pitchFamily="2" charset="2"/>
              </a:rPr>
              <a:t> akceptacja </a:t>
            </a:r>
            <a:r>
              <a:rPr lang="pl-PL" sz="1300" b="1" dirty="0">
                <a:solidFill>
                  <a:schemeClr val="accent1"/>
                </a:solidFill>
              </a:rPr>
              <a:t>głównie bariery czasu, długotrwałego docierania do informacji oraz analiza zautomatyzowania narzędzi analitycznych </a:t>
            </a: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810B67D6-870B-DAAF-FFFD-3EBE74618780}"/>
              </a:ext>
            </a:extLst>
          </p:cNvPr>
          <p:cNvSpPr txBox="1"/>
          <p:nvPr/>
        </p:nvSpPr>
        <p:spPr>
          <a:xfrm flipH="1">
            <a:off x="3303172" y="3876763"/>
            <a:ext cx="8533875" cy="20005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schemeClr val="accent1"/>
                </a:solidFill>
              </a:rPr>
              <a:t>Niechęć do dzielenia się opiniami przez pracowników </a:t>
            </a:r>
            <a:r>
              <a:rPr lang="pl-PL" sz="1300" b="1" dirty="0">
                <a:solidFill>
                  <a:schemeClr val="accent1"/>
                </a:solidFill>
                <a:sym typeface="Wingdings" panose="05000000000000000000" pitchFamily="2" charset="2"/>
              </a:rPr>
              <a:t> szkolenia i rozmowy 1:1; akceptacja odpowiedzi cząstkowych</a:t>
            </a:r>
            <a:endParaRPr lang="pl-PL" sz="1300" b="1" dirty="0">
              <a:solidFill>
                <a:schemeClr val="accent1"/>
              </a:solidFill>
            </a:endParaRPr>
          </a:p>
        </p:txBody>
      </p:sp>
      <p:sp>
        <p:nvSpPr>
          <p:cNvPr id="6" name="pole tekstowe 5">
            <a:extLst>
              <a:ext uri="{FF2B5EF4-FFF2-40B4-BE49-F238E27FC236}">
                <a16:creationId xmlns:a16="http://schemas.microsoft.com/office/drawing/2014/main" id="{31AF8717-B82C-AFA2-B9F4-C61EBFA788A1}"/>
              </a:ext>
            </a:extLst>
          </p:cNvPr>
          <p:cNvSpPr txBox="1"/>
          <p:nvPr/>
        </p:nvSpPr>
        <p:spPr>
          <a:xfrm flipH="1">
            <a:off x="3303172" y="4540930"/>
            <a:ext cx="8315804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schemeClr val="accent1"/>
                </a:solidFill>
              </a:rPr>
              <a:t>Zdystansowane podejście do działań wymagających nakładów (choć wiele określono jako „</a:t>
            </a:r>
            <a:r>
              <a:rPr lang="pl-PL" sz="1300" b="1" i="1" dirty="0" err="1">
                <a:solidFill>
                  <a:schemeClr val="accent1"/>
                </a:solidFill>
              </a:rPr>
              <a:t>bezkosztowe</a:t>
            </a:r>
            <a:r>
              <a:rPr lang="pl-PL" sz="1300" b="1" dirty="0">
                <a:solidFill>
                  <a:schemeClr val="accent1"/>
                </a:solidFill>
              </a:rPr>
              <a:t>” </a:t>
            </a:r>
            <a:r>
              <a:rPr lang="pl-PL" sz="1300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pl-PL" sz="1300" b="1" dirty="0">
                <a:solidFill>
                  <a:schemeClr val="accent1"/>
                </a:solidFill>
              </a:rPr>
              <a:t> ustalono podejście „testowe” na bazie strategii 2022-24, która miała również wesprzeć ogólną transformację firmy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6CAC91DE-D355-7540-8EDB-2A109A223CAE}"/>
              </a:ext>
            </a:extLst>
          </p:cNvPr>
          <p:cNvSpPr txBox="1"/>
          <p:nvPr/>
        </p:nvSpPr>
        <p:spPr>
          <a:xfrm flipH="1">
            <a:off x="3303172" y="5130397"/>
            <a:ext cx="806007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schemeClr val="accent1"/>
                </a:solidFill>
              </a:rPr>
              <a:t>Dobór odpowiednich osób do zespołu wdrażającego oraz jako ambasadorów </a:t>
            </a:r>
            <a:r>
              <a:rPr lang="pl-PL" sz="1300" b="1" dirty="0">
                <a:solidFill>
                  <a:schemeClr val="accent1"/>
                </a:solidFill>
                <a:sym typeface="Wingdings" panose="05000000000000000000" pitchFamily="2" charset="2"/>
              </a:rPr>
              <a:t> zapewnienie czasu na „dotarcie się” zespołów, akceptacja dynamiki procesów grupowych</a:t>
            </a:r>
            <a:endParaRPr lang="pl-PL" sz="1300" b="1" dirty="0">
              <a:solidFill>
                <a:schemeClr val="accent1"/>
              </a:solidFill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66FD3FCB-C155-7B44-8B19-5BD149A92DCC}"/>
              </a:ext>
            </a:extLst>
          </p:cNvPr>
          <p:cNvSpPr txBox="1"/>
          <p:nvPr/>
        </p:nvSpPr>
        <p:spPr>
          <a:xfrm flipH="1">
            <a:off x="3303172" y="5782599"/>
            <a:ext cx="806007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schemeClr val="accent1"/>
                </a:solidFill>
              </a:rPr>
              <a:t>Utrzymanie regularności działań i pomiarów, przy wymaganiach dnia codziennego oraz dynamicznych zmianach, również kadrowych i na poziomie Zarządu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70313E9-D1C7-EE11-4408-4719A0CDDD03}"/>
              </a:ext>
            </a:extLst>
          </p:cNvPr>
          <p:cNvSpPr txBox="1"/>
          <p:nvPr/>
        </p:nvSpPr>
        <p:spPr>
          <a:xfrm flipH="1">
            <a:off x="3303172" y="4087993"/>
            <a:ext cx="8060078" cy="40011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300" b="1" dirty="0">
                <a:solidFill>
                  <a:schemeClr val="accent1"/>
                </a:solidFill>
              </a:rPr>
              <a:t>Trudne do zebrania oczekiwania biznesu, ze względu na zmiany organizacyjne i kontekst organizacji </a:t>
            </a:r>
            <a:r>
              <a:rPr lang="pl-PL" sz="1300" b="1" dirty="0">
                <a:solidFill>
                  <a:schemeClr val="accent1"/>
                </a:solidFill>
                <a:sym typeface="Wingdings" panose="05000000000000000000" pitchFamily="2" charset="2"/>
              </a:rPr>
              <a:t></a:t>
            </a:r>
            <a:r>
              <a:rPr lang="pl-PL" sz="1300" b="1" dirty="0">
                <a:solidFill>
                  <a:schemeClr val="accent1"/>
                </a:solidFill>
              </a:rPr>
              <a:t> </a:t>
            </a:r>
            <a:r>
              <a:rPr lang="pl-PL" sz="1300" b="1" dirty="0">
                <a:solidFill>
                  <a:schemeClr val="accent1"/>
                </a:solidFill>
                <a:sym typeface="Wingdings" panose="05000000000000000000" pitchFamily="2" charset="2"/>
              </a:rPr>
              <a:t>akceptacja odpowiedzi cząstkowych</a:t>
            </a:r>
            <a:endParaRPr lang="pl-PL" sz="1300" b="1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29252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en-GB" dirty="0"/>
              <a:t>Dobra </a:t>
            </a:r>
            <a:r>
              <a:rPr lang="en-GB" dirty="0" err="1"/>
              <a:t>praktyka</a:t>
            </a:r>
            <a:r>
              <a:rPr lang="pl-PL" dirty="0"/>
              <a:t>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33851" y="2098303"/>
            <a:ext cx="8457749" cy="472477"/>
          </a:xfrm>
        </p:spPr>
        <p:txBody>
          <a:bodyPr/>
          <a:lstStyle/>
          <a:p>
            <a:pPr algn="l"/>
            <a:r>
              <a:rPr lang="pl-PL" sz="1800" u="sng" dirty="0">
                <a:cs typeface="Times New Roman" panose="02020603050405020304" pitchFamily="18" charset="0"/>
              </a:rPr>
              <a:t>Wnioski, zaobserwowane zmiany, </a:t>
            </a:r>
            <a:r>
              <a:rPr lang="pl-PL" sz="1800" i="1" u="sng" dirty="0" err="1">
                <a:cs typeface="Times New Roman" panose="02020603050405020304" pitchFamily="18" charset="0"/>
              </a:rPr>
              <a:t>lesson</a:t>
            </a:r>
            <a:r>
              <a:rPr lang="pl-PL" sz="1800" i="1" u="sng" dirty="0">
                <a:cs typeface="Times New Roman" panose="02020603050405020304" pitchFamily="18" charset="0"/>
              </a:rPr>
              <a:t> </a:t>
            </a:r>
            <a:r>
              <a:rPr lang="pl-PL" sz="1800" i="1" u="sng" dirty="0" err="1">
                <a:cs typeface="Times New Roman" panose="02020603050405020304" pitchFamily="18" charset="0"/>
              </a:rPr>
              <a:t>learned</a:t>
            </a:r>
            <a:r>
              <a:rPr lang="pl-PL" sz="1800" i="1" u="sng" dirty="0">
                <a:cs typeface="Times New Roman" panose="02020603050405020304" pitchFamily="18" charset="0"/>
              </a:rPr>
              <a:t> </a:t>
            </a:r>
            <a:r>
              <a:rPr lang="pl-PL" sz="1800" u="sng" dirty="0">
                <a:cs typeface="Times New Roman" panose="02020603050405020304" pitchFamily="18" charset="0"/>
              </a:rPr>
              <a:t>2021-2023:</a:t>
            </a:r>
          </a:p>
          <a:p>
            <a:pPr marL="285750" indent="-285750" algn="l">
              <a:buFontTx/>
              <a:buChar char="-"/>
            </a:pPr>
            <a:endParaRPr lang="pl-PL" sz="1800" i="0" u="none" strike="noStrike" baseline="0" dirty="0">
              <a:latin typeface="Muli-Regular"/>
            </a:endParaRPr>
          </a:p>
          <a:p>
            <a:pPr>
              <a:spcAft>
                <a:spcPts val="600"/>
              </a:spcAft>
            </a:pPr>
            <a:r>
              <a:rPr lang="pl-PL" sz="1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EA15FDF4-9271-980A-3784-34D441D94AC5}"/>
              </a:ext>
            </a:extLst>
          </p:cNvPr>
          <p:cNvSpPr txBox="1">
            <a:spLocks/>
          </p:cNvSpPr>
          <p:nvPr/>
        </p:nvSpPr>
        <p:spPr>
          <a:xfrm>
            <a:off x="533852" y="2570780"/>
            <a:ext cx="10652594" cy="38297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400" dirty="0"/>
              <a:t>Start strategii wellbeingowej wg modelu #dobrzewpracy w opisywanej organizacji przypadł na trudny dla niej okres, zarówno w kontekście zewnętrznym (okres pandemii, wojny w Ukrainie, zmiana rządu w kraju, wysoka inflacja, wzrosty kosztów surowców i energii itd.) jak i wewnętrznym (połączenie dwóch podmiotów stanowiących konkurencję, zmiany organizacyjne i kadrowe, w tym zmiana Zarządu). 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Po ustaleniu strategii organizacja korzystała z cyklicznego wsparcia makowpracuje.pl w koordynacji działań, jednak po ostatniej zmianie osób kierujących – zdecydowała się wyłącznie na działania wewnętrzne, dlatego utrudniona będzie ocena skuteczności działań w całym cyklu strategii (po 2024 roku).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Można założyć pozytywny skutek rezygnacji z oficjalnego startu i projektowej nazwy strategii. Decyzję tę podjęto świadomie, by podkreślić w ten sposób </a:t>
            </a:r>
            <a:r>
              <a:rPr lang="pl-PL" sz="1400" dirty="0" err="1"/>
              <a:t>multidyscyplinarność</a:t>
            </a:r>
            <a:r>
              <a:rPr lang="pl-PL" sz="1400" dirty="0"/>
              <a:t>, konieczność mniejszych działań lecz w każdym obszarze firmy, wkomponowanie dobrostanu w procesu organizacji.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/>
              <a:t>Największą zmianę dało się zaobserwować w świadomości i zaangażowaniu pracowników we współtworzenie swojego miejsca pracy. Większość osób włączonych aktywnie w działania poczuła swoją moc sprawczą, zamiast tylko oczekiwania zmian, w tym szczególnie wzrostu płacy (od czego często w początkowej fazie zaczynała się odpowiedź na pytanie „Czego Ci potrzeba, żeby pracowało Ci się lepiej?”.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pl-PL" sz="1400" dirty="0">
                <a:latin typeface="Calibri" panose="020F0502020204030204" pitchFamily="34" charset="0"/>
              </a:rPr>
              <a:t>Kluczowym wyzwaniem jest przekonanie najwyższego kierownictwa, że dbanie o ludzi i przekazanie im decyzyjności w wielu obszarach, przekłada się bezpośrednio i pośrednio (poprzez współprowadzone inicjatywy) na wzrost dobrostanu pracowników, a przez to komfort kadry zarządzającej i wyniki biznesowe. Jest to związane z odroczoną gratyfikacją, o której akceptację coraz trudniej w szybko zmiennym świecie. Jednak dopiero po kilku latach możliwe są systemowe zmiany, zwłaszcza w dużych organizacjach, tym bardziej poprawa liczbowych wskaźników czy kultury organizacyjnej.</a:t>
            </a:r>
          </a:p>
        </p:txBody>
      </p:sp>
    </p:spTree>
    <p:extLst>
      <p:ext uri="{BB962C8B-B14F-4D97-AF65-F5344CB8AC3E}">
        <p14:creationId xmlns:p14="http://schemas.microsoft.com/office/powerpoint/2010/main" val="38520465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Dobre praktyki A i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33851" y="2098303"/>
            <a:ext cx="8457749" cy="472477"/>
          </a:xfrm>
        </p:spPr>
        <p:txBody>
          <a:bodyPr/>
          <a:lstStyle/>
          <a:p>
            <a:pPr algn="l"/>
            <a:r>
              <a:rPr lang="pl-PL" sz="1800" u="sng" dirty="0">
                <a:cs typeface="Times New Roman" panose="02020603050405020304" pitchFamily="18" charset="0"/>
              </a:rPr>
              <a:t>Czynniki utrudniające wdrożenia: </a:t>
            </a:r>
            <a:endParaRPr lang="pl-PL" sz="1800" i="0" u="none" strike="noStrike" baseline="0" dirty="0">
              <a:latin typeface="Muli-Regular"/>
            </a:endParaRPr>
          </a:p>
          <a:p>
            <a:pPr>
              <a:spcAft>
                <a:spcPts val="600"/>
              </a:spcAft>
            </a:pPr>
            <a:r>
              <a:rPr lang="pl-PL" sz="1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EA15FDF4-9271-980A-3784-34D441D94AC5}"/>
              </a:ext>
            </a:extLst>
          </p:cNvPr>
          <p:cNvSpPr txBox="1">
            <a:spLocks/>
          </p:cNvSpPr>
          <p:nvPr/>
        </p:nvSpPr>
        <p:spPr>
          <a:xfrm>
            <a:off x="533852" y="2570780"/>
            <a:ext cx="10652594" cy="38297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Utrudnione dotarcie do odbiorów działań edukacyjnych z ideą ISO45003 spowodowane niezrozumieniem lub błędnym (wybiórczym, uproszczonym) pojmowaniem pojęcia zarządzania ryzykami psychospołecznymi - najczęściej spłycanym do wyłącznie obszaru zdrowia psychicznego, pojedynczych interwencji wręcz eventów, czy też typowo </a:t>
            </a:r>
            <a:r>
              <a:rPr lang="pl-PL" sz="1800" dirty="0" err="1"/>
              <a:t>HRowych</a:t>
            </a:r>
            <a:r>
              <a:rPr lang="pl-PL" sz="1800" dirty="0"/>
              <a:t> działań jak np. zarządzanie talentami. </a:t>
            </a:r>
            <a:r>
              <a:rPr lang="pl-PL" sz="1800" i="1" dirty="0"/>
              <a:t>Działanie minimalizujące wpływ: w/w kampania informacyjna, oswajanie tematu i obalanie mitów.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dirty="0"/>
              <a:t>Holistyczna specyfika dobrostanu, co rodzi ryzyko rozmycia odpowiedzialności. Jako strategiczny obszar dbanie o </a:t>
            </a:r>
            <a:r>
              <a:rPr lang="pl-PL" sz="1800" dirty="0" err="1"/>
              <a:t>wellbeing</a:t>
            </a:r>
            <a:r>
              <a:rPr lang="pl-PL" sz="1800" dirty="0"/>
              <a:t> powinno pozostać w zadaniach Zarządu, jednocześnie dla zapewnienia skuteczności działań istnieje potrzeba jednej, wyznaczonej osoby/działu odpowiedzialnego za edukowanie organizacji i koordynowanie działań. </a:t>
            </a:r>
            <a:r>
              <a:rPr lang="pl-PL" sz="1800" i="1" dirty="0"/>
              <a:t>Działanie minimalizujące wpływ: w/w kampania informacyjna, oswajanie tematu i obalanie mitów oraz jednoczesne propagowanie przejęcia koordynowania kwestii zarządzania dobrostanem przez osoby zajmujące się kwestiami zdrowia i bezpieczeństwa (BHP) w organizacjach.</a:t>
            </a:r>
          </a:p>
        </p:txBody>
      </p:sp>
    </p:spTree>
    <p:extLst>
      <p:ext uri="{BB962C8B-B14F-4D97-AF65-F5344CB8AC3E}">
        <p14:creationId xmlns:p14="http://schemas.microsoft.com/office/powerpoint/2010/main" val="6521246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Dobre praktyki A i B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33851" y="2098303"/>
            <a:ext cx="8457749" cy="472477"/>
          </a:xfrm>
        </p:spPr>
        <p:txBody>
          <a:bodyPr/>
          <a:lstStyle/>
          <a:p>
            <a:pPr algn="l"/>
            <a:r>
              <a:rPr lang="pl-PL" sz="1800" u="sng" dirty="0">
                <a:cs typeface="Times New Roman" panose="02020603050405020304" pitchFamily="18" charset="0"/>
              </a:rPr>
              <a:t>Czynniki utrudniające wdrożenia: </a:t>
            </a:r>
            <a:endParaRPr lang="pl-PL" sz="1800" i="0" u="none" strike="noStrike" baseline="0" dirty="0">
              <a:latin typeface="Muli-Regular"/>
            </a:endParaRPr>
          </a:p>
          <a:p>
            <a:pPr>
              <a:spcAft>
                <a:spcPts val="600"/>
              </a:spcAft>
            </a:pPr>
            <a:r>
              <a:rPr lang="pl-PL" sz="1800" dirty="0">
                <a:solidFill>
                  <a:schemeClr val="accent1"/>
                </a:solidFill>
              </a:rPr>
              <a:t> </a:t>
            </a:r>
          </a:p>
        </p:txBody>
      </p:sp>
      <p:sp>
        <p:nvSpPr>
          <p:cNvPr id="2" name="Textplatzhalter 10">
            <a:extLst>
              <a:ext uri="{FF2B5EF4-FFF2-40B4-BE49-F238E27FC236}">
                <a16:creationId xmlns:a16="http://schemas.microsoft.com/office/drawing/2014/main" id="{EA15FDF4-9271-980A-3784-34D441D94AC5}"/>
              </a:ext>
            </a:extLst>
          </p:cNvPr>
          <p:cNvSpPr txBox="1">
            <a:spLocks/>
          </p:cNvSpPr>
          <p:nvPr/>
        </p:nvSpPr>
        <p:spPr>
          <a:xfrm>
            <a:off x="533852" y="2570780"/>
            <a:ext cx="10652594" cy="38297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20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pl-P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Specyfika stan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u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prawnego obowiązków służby BHP, jako 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zawodu regulowanego w Polsce. Rozporządzenie Rady Ministrów w sprawie służby BHP mówi o 22 konkretnie opisanych obszarach odpowiedzialności i jednocześnie zawiera zastrzeżenie o braku możliwości powierzania służbie BHP dodatkowych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zadań. Specjaliści starają się trzymać mocno tych wytycznych, by unikać delegowania na nich teoretycznie powiązanych obszarów jak np. ochrona ppoż. czy ochrona środowiska. Powoduje to w konsekwencji, że kolejne w ich mniemaniu zadania 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np. </a:t>
            </a:r>
            <a:r>
              <a:rPr lang="pl-PL" sz="1800" b="0" i="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wellbeing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strategiczny - wydają się im niekompatybilne z założeniem ról i obowiązków służby BHP. Tymczasem kwestie zdrowia i bezpieczeństwa nieodłączne są z tymi zadaniami właśnie, choć zależy to w pewnej mierze od interpretacji przepisów. Najczęściej kojarzone jest wciąż z zadaniami Działów HR, jako dbającymi w założeniu o pracowników, choć nie są to osoby systemowo przygotowywane do zarządzania kwestiami zdrowia pracowników, w odróżnieniu od służby BHP (program edukacji zakłada m.in. zajęcia  dot. ryzyka chemicznego, biologicznego, kształtowania zdrowych i bezpiecznych stanowisk i miejsc pracy, ergonomii 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czy nawet </a:t>
            </a:r>
            <a:r>
              <a:rPr lang="pl-PL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toksykologii). </a:t>
            </a:r>
            <a:r>
              <a:rPr lang="pl-PL" sz="1800" b="0" i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Działanie minimalizujące wpływ: propagowanie przejęcia koordynowania kwestii zarządzania dobrostanem przez osoby zajmujące się kwestiami zdrowia i bezpieczeństwa (BHP) w organizacjach, na podstawie autorskiego modelu rozwoju kultury bezpieczeństwa oraz modelu dobrostanu #dobrzewpracy.</a:t>
            </a:r>
            <a:endParaRPr lang="pl-PL" sz="1800" b="0" i="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endParaRPr lang="pl-PL" sz="1800" dirty="0"/>
          </a:p>
        </p:txBody>
      </p:sp>
    </p:spTree>
    <p:extLst>
      <p:ext uri="{BB962C8B-B14F-4D97-AF65-F5344CB8AC3E}">
        <p14:creationId xmlns:p14="http://schemas.microsoft.com/office/powerpoint/2010/main" val="10091785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platzhalter 3"/>
          <p:cNvSpPr>
            <a:spLocks noGrp="1"/>
          </p:cNvSpPr>
          <p:nvPr>
            <p:ph type="body" sz="quarter" idx="25"/>
          </p:nvPr>
        </p:nvSpPr>
        <p:spPr>
          <a:xfrm>
            <a:off x="4589091" y="386680"/>
            <a:ext cx="7229743" cy="944563"/>
          </a:xfrm>
        </p:spPr>
        <p:txBody>
          <a:bodyPr/>
          <a:lstStyle/>
          <a:p>
            <a:r>
              <a:rPr lang="pl-PL" sz="3600" dirty="0">
                <a:latin typeface="Calibri" panose="020F0502020204030204"/>
              </a:rPr>
              <a:t>Identyfikacja i opis dobrych praktyk to jedno z zadań Projektu</a:t>
            </a:r>
          </a:p>
          <a:p>
            <a:r>
              <a:rPr lang="pl-PL" sz="3600" dirty="0" err="1">
                <a:latin typeface="Calibri" panose="020F0502020204030204"/>
              </a:rPr>
              <a:t>Mental</a:t>
            </a:r>
            <a:r>
              <a:rPr lang="pl-PL" sz="3600" dirty="0">
                <a:latin typeface="Calibri" panose="020F0502020204030204"/>
              </a:rPr>
              <a:t> Health </a:t>
            </a:r>
            <a:r>
              <a:rPr lang="pl-PL" sz="3600" dirty="0" err="1">
                <a:latin typeface="Calibri" panose="020F0502020204030204"/>
              </a:rPr>
              <a:t>Matters</a:t>
            </a:r>
            <a:r>
              <a:rPr lang="pl-PL" sz="3600" dirty="0">
                <a:latin typeface="Calibri" panose="020F0502020204030204"/>
              </a:rPr>
              <a:t> </a:t>
            </a:r>
          </a:p>
          <a:p>
            <a:r>
              <a:rPr lang="pl-PL" sz="1400" i="1" dirty="0"/>
              <a:t>„</a:t>
            </a:r>
            <a:r>
              <a:rPr lang="en-US" sz="1400" i="1" dirty="0"/>
              <a:t>Making Enterprises in the BSR more Resilient by Tackling Psychosocial Risks in the Workplace</a:t>
            </a:r>
            <a:r>
              <a:rPr lang="en-US" sz="1400" dirty="0"/>
              <a:t>”</a:t>
            </a:r>
            <a:endParaRPr lang="pl-PL" sz="1400" dirty="0"/>
          </a:p>
          <a:p>
            <a:endParaRPr lang="pl-PL" sz="1400" dirty="0"/>
          </a:p>
          <a:p>
            <a:r>
              <a:rPr lang="pl-PL" sz="1400" dirty="0"/>
              <a:t>Kraje realizujące projekt: Estonia, Finlandia, Norwegia,  Polska, Szwecja</a:t>
            </a:r>
          </a:p>
          <a:p>
            <a:r>
              <a:rPr lang="pl-PL" sz="1400" dirty="0"/>
              <a:t>Koordynacja: Sekretariat Partnerstwa Północnego Wymiaru w Dziedzinie Zdrowia Publicznego i Opieki Społecznej (NDPHS)</a:t>
            </a:r>
          </a:p>
          <a:p>
            <a:r>
              <a:rPr lang="pl-PL" sz="1400" dirty="0"/>
              <a:t>Wykonawca projektu w Polsce: Krajowe Centrum Promocji Zdrowia w Miejscu Pracy, Instytut Medycyny Pracy im. prof. J. </a:t>
            </a:r>
            <a:r>
              <a:rPr lang="pl-PL" sz="1400" dirty="0" err="1"/>
              <a:t>Nofera</a:t>
            </a:r>
            <a:r>
              <a:rPr lang="pl-PL" sz="1400" dirty="0"/>
              <a:t> w Łodzi</a:t>
            </a:r>
          </a:p>
          <a:p>
            <a:r>
              <a:rPr lang="pl-PL" sz="1400" dirty="0"/>
              <a:t>Okres realizacji: VIII 2023 – VII 2025</a:t>
            </a:r>
          </a:p>
          <a:p>
            <a:r>
              <a:rPr lang="pl-PL" sz="1400" dirty="0"/>
              <a:t>Cel projektu: Wzmocnienie systemów OSH (zdrowia i bezpieczeństwa w pracy) w krajach </a:t>
            </a:r>
            <a:r>
              <a:rPr lang="pl-PL" sz="1400" dirty="0" err="1"/>
              <a:t>parterskich</a:t>
            </a:r>
            <a:r>
              <a:rPr lang="pl-PL" sz="1400" dirty="0"/>
              <a:t> we wspieraniu zakładów pracy w zarządzaniu ryzykami psychospołecznymi </a:t>
            </a:r>
          </a:p>
          <a:p>
            <a:r>
              <a:rPr lang="pl-PL" sz="1400" dirty="0"/>
              <a:t>Źródło finansowania: Współfinansowanie przez Unię Europejską, wsparcie finansowe z </a:t>
            </a:r>
            <a:r>
              <a:rPr lang="pl-PL" sz="1400" dirty="0" err="1"/>
              <a:t>Interreg</a:t>
            </a:r>
            <a:r>
              <a:rPr lang="pl-PL" sz="1400" dirty="0"/>
              <a:t> </a:t>
            </a:r>
            <a:r>
              <a:rPr lang="pl-PL" sz="1400" dirty="0" err="1"/>
              <a:t>Baltic</a:t>
            </a:r>
            <a:r>
              <a:rPr lang="pl-PL" sz="1400" dirty="0"/>
              <a:t> Sea Region</a:t>
            </a:r>
          </a:p>
          <a:p>
            <a:r>
              <a:rPr lang="pl-PL" sz="1400" dirty="0"/>
              <a:t>Więcej o projekcie: </a:t>
            </a:r>
            <a:r>
              <a:rPr lang="pl-PL" sz="1400" dirty="0">
                <a:hlinkClick r:id="rId2"/>
              </a:rPr>
              <a:t>https://promocjazdrowiawpracy.pl/nowy-projekt-dotyczacy-usprawnien-w-systemie-osh-na-rzecz-wzmacniania-zdrowia-psychicznego-pracownikow-2/</a:t>
            </a:r>
            <a:endParaRPr lang="pl-PL" sz="1400" dirty="0"/>
          </a:p>
          <a:p>
            <a:r>
              <a:rPr lang="pl-PL" sz="1400" dirty="0">
                <a:hlinkClick r:id="rId3"/>
              </a:rPr>
              <a:t>https://interreg-baltic.eu/project/mentalhealthmatters/</a:t>
            </a:r>
            <a:endParaRPr lang="pl-PL" sz="1400" dirty="0"/>
          </a:p>
          <a:p>
            <a:endParaRPr lang="pl-PL" sz="1400" dirty="0"/>
          </a:p>
          <a:p>
            <a:endParaRPr lang="de-AT" sz="3600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66641B80-CF09-7B3A-E184-84EA008AE9E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106363" y="6466178"/>
            <a:ext cx="3156091" cy="258323"/>
          </a:xfrm>
        </p:spPr>
        <p:txBody>
          <a:bodyPr/>
          <a:lstStyle/>
          <a:p>
            <a:endParaRPr lang="de-DE"/>
          </a:p>
        </p:txBody>
      </p:sp>
      <p:pic>
        <p:nvPicPr>
          <p:cNvPr id="8" name="Picture Placeholder 7" descr="A sunset over a body of water&#10;&#10;Description automatically generated">
            <a:extLst>
              <a:ext uri="{FF2B5EF4-FFF2-40B4-BE49-F238E27FC236}">
                <a16:creationId xmlns:a16="http://schemas.microsoft.com/office/drawing/2014/main" id="{3D0023F1-5618-0F5A-A6CE-8281913DB693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4" r="7064"/>
          <a:stretch>
            <a:fillRect/>
          </a:stretch>
        </p:blipFill>
        <p:spPr>
          <a:xfrm>
            <a:off x="0" y="0"/>
            <a:ext cx="4375447" cy="6858000"/>
          </a:xfrm>
        </p:spPr>
      </p:pic>
    </p:spTree>
    <p:extLst>
      <p:ext uri="{BB962C8B-B14F-4D97-AF65-F5344CB8AC3E}">
        <p14:creationId xmlns:p14="http://schemas.microsoft.com/office/powerpoint/2010/main" val="2268316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Beneficjenci działań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4123" y="2550993"/>
            <a:ext cx="11645070" cy="493001"/>
          </a:xfrm>
        </p:spPr>
        <p:txBody>
          <a:bodyPr/>
          <a:lstStyle/>
          <a:p>
            <a:pPr marL="400050" marR="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Bezpośrednio beneficjentami są pracownicy służby BHP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podnoszenie świadomości i kompetencji tej grupy zawodowej, która często w środowisku pracy jest pierwszym kontaktem w obszarze wspierania zdrowia, zarządzania bezpieczeństwem, aby była  w stanie wspierać pracodawców, ale też pracowników, liderów i systemowo całe organizacje. Jednocześnie jest to działanie zwiększające atrakcyjność tych osób na rynku pracy, w odniesieniu do aktualnych trendów i oczekiwań.</a:t>
            </a:r>
          </a:p>
          <a:p>
            <a:pPr marL="400050" marR="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pl-PL" sz="2000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400050" marR="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Pośrednio beneficjentami są również pracodawcy</a:t>
            </a:r>
            <a:r>
              <a:rPr lang="pl-PL" sz="20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– świadomość ekspertów zdrowia i bezpieczeństwa, wpływa na poprawę holistycznie pojmowanego zdrowia pracowników, pozytywnie wpływa na codzienną efektywność, w dłuższej perspektywie wspiera osiąganie celów biznesowych.</a:t>
            </a:r>
          </a:p>
          <a:p>
            <a:pPr marL="400050" marR="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endParaRPr lang="pl-PL" sz="2000" b="0" i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00050" marR="0" indent="-400050">
              <a:spcBef>
                <a:spcPts val="0"/>
              </a:spcBef>
              <a:spcAft>
                <a:spcPts val="0"/>
              </a:spcAft>
              <a:buFont typeface="+mj-lt"/>
              <a:buAutoNum type="romanUcPeriod"/>
            </a:pPr>
            <a:r>
              <a:rPr lang="pl-PL" sz="20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Ostatecznymi beneficjentami są przede wszystkim p</a:t>
            </a:r>
            <a:r>
              <a:rPr lang="pl-PL" sz="2000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racownicy</a:t>
            </a:r>
            <a:r>
              <a:rPr lang="pl-PL" sz="2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na wszystkich szczeblach i we wszelkich rolach w organizacjach, jako podmiot wdrażanych rozwiązań w postaci upraszczania procesów, rozwoju kompetencji, wspierania współpracy czy budowania zdrowych nawyków.</a:t>
            </a:r>
          </a:p>
          <a:p>
            <a:pPr marL="449580" marR="1302385"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  <p:pic>
        <p:nvPicPr>
          <p:cNvPr id="12" name="Obraz 11" descr="Obraz zawierający rysowanie, szkic, sztuka, ilustracja&#10;&#10;Opis wygenerowany automatycznie">
            <a:extLst>
              <a:ext uri="{FF2B5EF4-FFF2-40B4-BE49-F238E27FC236}">
                <a16:creationId xmlns:a16="http://schemas.microsoft.com/office/drawing/2014/main" id="{4AFAED5E-F5A2-F813-B562-491C568CC9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72787" y="586808"/>
            <a:ext cx="1711984" cy="187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916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Powody zainicjowania praktyk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0" y="2538101"/>
            <a:ext cx="10409948" cy="142489"/>
          </a:xfrm>
        </p:spPr>
        <p:txBody>
          <a:bodyPr/>
          <a:lstStyle/>
          <a:p>
            <a:pPr marL="1485900" lvl="2" indent="-342900">
              <a:spcBef>
                <a:spcPts val="0"/>
              </a:spcBef>
              <a:buFont typeface="+mj-lt"/>
              <a:buAutoNum type="arabicPeriod"/>
            </a:pPr>
            <a:r>
              <a:rPr lang="pl-PL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Obserwacja trendów i raportów branżowych dot. zdrowia i dobrostanu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m.in.:</a:t>
            </a:r>
          </a:p>
          <a:p>
            <a:pPr marL="1428750" lvl="2" indent="-28575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Global </a:t>
            </a: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Wellbeing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Survey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 2022-23: 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  <a:hlinkClick r:id="rId2"/>
              </a:rPr>
              <a:t>https://www.aon.com/global-wellbeing-survey</a:t>
            </a: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428750" lvl="2" indent="-28575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Dobrostan pracownika, czyli </a:t>
            </a: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wellbeing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 w pracy w Polsce, Koalicja Bezpieczni w Pracy: 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  <a:hlinkClick r:id="rId3"/>
              </a:rPr>
              <a:t>https://bezpieczniwpracy.pl/wp-content/uploads/2023/09/Raport_Bezpieczenstwo_Pracy_w_Polsce_2023-1.pdf</a:t>
            </a: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428750" lvl="2" indent="-285750">
              <a:spcBef>
                <a:spcPts val="0"/>
              </a:spcBef>
            </a:pPr>
            <a:r>
              <a:rPr lang="en-US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Guildlines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</a:rPr>
              <a:t> on mental health at work, WHO: </a:t>
            </a:r>
            <a:r>
              <a:rPr lang="en-US" sz="1800" dirty="0">
                <a:solidFill>
                  <a:srgbClr val="000000"/>
                </a:solidFill>
                <a:latin typeface="Calibri" panose="020F0502020204030204" pitchFamily="34" charset="0"/>
                <a:hlinkClick r:id="rId4"/>
              </a:rPr>
              <a:t>https://iris.who.int/bitstream/</a:t>
            </a: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428750" lvl="2" indent="-285750">
              <a:spcBef>
                <a:spcPts val="0"/>
              </a:spcBef>
            </a:pPr>
            <a:r>
              <a:rPr lang="pl-P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Infuture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pl-PL" sz="1800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Institute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hlinkClick r:id="rId5"/>
              </a:rPr>
              <a:t>https://infuture.institute/mapa-trendow/#map</a:t>
            </a: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428750" lvl="2" indent="-28575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Raport CBRE z roku 2017 wg którego 80% pracowników będzie wybierać pracodawcę pod kątem strategii </a:t>
            </a: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wellbeing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 (perspektywa pracowników)</a:t>
            </a:r>
          </a:p>
          <a:p>
            <a:pPr marL="1428750" lvl="2" indent="-28575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Raport Deloitte z 2020 roku, mówiący o tym, że jednym z kluczowych czynników decydujących o sukcesie organizacji wg 80% badanych przedsiębiorstw jest </a:t>
            </a: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wellbeing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 (perspektywa pracodawców)</a:t>
            </a:r>
          </a:p>
          <a:p>
            <a:pPr marL="1428750" lvl="2" indent="-28575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Raport </a:t>
            </a: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PwC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 z roku 2021 wskazujący, iż młodzi pracownicy zaraz po stabilności zatrudnienia oczekują </a:t>
            </a: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work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-life </a:t>
            </a: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balance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 (perspektywa pracowników).</a:t>
            </a:r>
          </a:p>
          <a:p>
            <a:pPr marL="1428750" lvl="2" indent="-285750">
              <a:spcBef>
                <a:spcPts val="0"/>
              </a:spcBef>
            </a:pPr>
            <a:endParaRPr lang="pl-PL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49580" marR="1302385"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3428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Powody zainicjowania praktyk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-1" y="2538100"/>
            <a:ext cx="11699194" cy="196553"/>
          </a:xfrm>
        </p:spPr>
        <p:txBody>
          <a:bodyPr/>
          <a:lstStyle/>
          <a:p>
            <a:pPr marL="1485900" lvl="2" indent="-342900">
              <a:spcBef>
                <a:spcPts val="0"/>
              </a:spcBef>
              <a:buFont typeface="+mj-lt"/>
              <a:buAutoNum type="arabicPeriod"/>
            </a:pPr>
            <a:endParaRPr lang="pl-PL" sz="1800" b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485900" lvl="2" indent="-342900">
              <a:spcBef>
                <a:spcPts val="0"/>
              </a:spcBef>
              <a:buFont typeface="+mj-lt"/>
              <a:buAutoNum type="arabicPeriod" startAt="2"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Lektura raportów dotyczących istniejących i poszukiwanych kompetencji oraz łączenia stanowisk odpowiedzialnych za zarządzanie zdrowiem i bezpieczeństwem z szerszym podejściem do dobrostanu m.in.:</a:t>
            </a:r>
          </a:p>
          <a:p>
            <a:pPr marL="1428750" lvl="2" indent="-28575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Artykuł HBR dotyczący nowych niezbędnych kompetencji i stanowisk pracy: https://hbr.org/2020/08/21-hr-jobs-of-the-future </a:t>
            </a:r>
          </a:p>
          <a:p>
            <a:pPr marL="1428750" lvl="2" indent="-28575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Globalny Raport Wellbeing 2022-2023 ukazujący światowy trend rozwoju kompetencji i zakresu zadań działów odpowiedzialnych z zdrowie i bezpieczeństwo w kierunku dobrostanu (przed działami HR), AON  https://www.aon.com/global-wellbeing-survey </a:t>
            </a:r>
          </a:p>
          <a:p>
            <a:pPr marL="1428750" lvl="2" indent="-285750">
              <a:spcBef>
                <a:spcPts val="0"/>
              </a:spcBef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485900" lvl="2" indent="-342900">
              <a:spcBef>
                <a:spcPts val="0"/>
              </a:spcBef>
              <a:buFont typeface="+mj-lt"/>
              <a:buAutoNum type="arabicPeriod" startAt="3"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Statystyki potwierdzające kryzys zdrowia, w tym zdrowia psychicznego w kraju i na świecie m.in.:</a:t>
            </a:r>
          </a:p>
          <a:p>
            <a:pPr marL="1428750" lvl="2" indent="-28575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Polacy znajdują się na 5-tym miejscu pod kątem otyłości w EU</a:t>
            </a:r>
          </a:p>
          <a:p>
            <a:pPr marL="1428750" lvl="2" indent="-28575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1,5-4 mln Polaków choruje na depresję (350 mln na świecie; Forum Przeciw Depresji)</a:t>
            </a:r>
          </a:p>
          <a:p>
            <a:pPr marL="1428750" lvl="2" indent="-28575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Stres jest przyczyną straty 50-60% dni pracy w Europie (Eurostat)</a:t>
            </a:r>
          </a:p>
          <a:p>
            <a:pPr marL="1428750" lvl="2" indent="-28575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69% pracowników doświadcza wypalenia zawodowego (Instytut Gallupa, 2021)</a:t>
            </a:r>
          </a:p>
          <a:p>
            <a:pPr marL="1428750" lvl="2" indent="-285750">
              <a:spcBef>
                <a:spcPts val="0"/>
              </a:spcBef>
            </a:pPr>
            <a:endParaRPr lang="pl-PL" sz="16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49580" marR="1302385"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3239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Powody zainicjowania praktyk</a:t>
            </a:r>
            <a:endParaRPr lang="en-GB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-1" y="2538100"/>
            <a:ext cx="11699194" cy="196553"/>
          </a:xfrm>
        </p:spPr>
        <p:txBody>
          <a:bodyPr/>
          <a:lstStyle/>
          <a:p>
            <a:pPr lvl="2" indent="0">
              <a:spcBef>
                <a:spcPts val="0"/>
              </a:spcBef>
              <a:buNone/>
            </a:pPr>
            <a:endParaRPr lang="pl-PL" sz="1800" b="1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1485900" lvl="2" indent="-342900">
              <a:spcBef>
                <a:spcPts val="0"/>
              </a:spcBef>
              <a:buFont typeface="+mj-lt"/>
              <a:buAutoNum type="arabicPeriod" startAt="4"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Trendy rynku pracy m.in.:</a:t>
            </a:r>
          </a:p>
          <a:p>
            <a:pPr marL="1485900" lvl="2" indent="-34290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nowe pokolenia na rynku pracy, mające inne oczekiwania niż pracownicy obecni na nim dłużej</a:t>
            </a:r>
          </a:p>
          <a:p>
            <a:pPr marL="1485900" lvl="2" indent="-34290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starzejące się społeczeństwo / wydłużający się wiek aktywności zawodowej</a:t>
            </a:r>
          </a:p>
          <a:p>
            <a:pPr marL="1485900" lvl="2" indent="-342900">
              <a:spcBef>
                <a:spcPts val="0"/>
              </a:spcBef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zjawiska „great resignation” czy „</a:t>
            </a: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presenteism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</a:p>
          <a:p>
            <a:pPr marL="1485900" lvl="2" indent="-342900">
              <a:spcBef>
                <a:spcPts val="0"/>
              </a:spcBef>
            </a:pP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485900" lvl="2" indent="-342900">
              <a:spcBef>
                <a:spcPts val="0"/>
              </a:spcBef>
              <a:buFont typeface="+mj-lt"/>
              <a:buAutoNum type="arabicPeriod" startAt="5"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Pandemia koronawirusa - przyspieszyły między innymi prace nad rozpoczętym w 2018 roku standardem ISO 45003, pojawiała się również w organizacjach większa otwartość na rozmowy o holistycznym zdrowiu, w tym zdrowiu psychicznym. </a:t>
            </a:r>
          </a:p>
          <a:p>
            <a:pPr marL="1485900" lvl="2" indent="-342900">
              <a:spcBef>
                <a:spcPts val="0"/>
              </a:spcBef>
              <a:buFont typeface="+mj-lt"/>
              <a:buAutoNum type="arabicPeriod" startAt="5"/>
            </a:pPr>
            <a:endParaRPr lang="pl-PL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1485900" lvl="2" indent="-342900">
              <a:spcBef>
                <a:spcPts val="0"/>
              </a:spcBef>
              <a:buFont typeface="+mj-lt"/>
              <a:buAutoNum type="arabicPeriod" startAt="5"/>
            </a:pP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Wydanie normy ISO45003 jako "nakładki" na normę ISO45001 dot. zarządzania zdrowiem i bezpieczeństwem, co potwierdza potrzebę łączenia obszaru H&amp;S z </a:t>
            </a:r>
            <a:r>
              <a:rPr lang="pl-PL" sz="18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wellbeingiem</a:t>
            </a:r>
            <a:r>
              <a:rPr lang="pl-PL" sz="1800" b="1" dirty="0">
                <a:solidFill>
                  <a:srgbClr val="000000"/>
                </a:solidFill>
                <a:latin typeface="Calibri" panose="020F0502020204030204" pitchFamily="34" charset="0"/>
              </a:rPr>
              <a:t>.</a:t>
            </a:r>
          </a:p>
          <a:p>
            <a:pPr marL="1485900" lvl="2" indent="-342900">
              <a:spcBef>
                <a:spcPts val="0"/>
              </a:spcBef>
              <a:buFont typeface="+mj-lt"/>
              <a:buAutoNum type="arabicPeriod" startAt="5"/>
            </a:pPr>
            <a:endParaRPr lang="pl-PL" sz="1800" b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449580" marR="1302385">
              <a:lnSpc>
                <a:spcPct val="107000"/>
              </a:lnSpc>
              <a:spcAft>
                <a:spcPts val="800"/>
              </a:spcAft>
            </a:pPr>
            <a:endParaRPr lang="pl-PL" sz="2000" b="1" dirty="0">
              <a:latin typeface="Calibri" panose="020F0502020204030204" pitchFamily="34" charset="0"/>
              <a:ea typeface="DengXian" panose="02010600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0388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Dobra praktyka A</a:t>
            </a:r>
            <a:r>
              <a:rPr lang="en-GB" dirty="0"/>
              <a:t>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>
          <a:xfrm>
            <a:off x="527176" y="2080015"/>
            <a:ext cx="11284010" cy="3829799"/>
          </a:xfrm>
        </p:spPr>
        <p:txBody>
          <a:bodyPr/>
          <a:lstStyle/>
          <a:p>
            <a:r>
              <a:rPr lang="pl-PL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Cel: 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Budowanie świadomości istnienia normy „ISO45003 Zarządzanie bezpieczeństwem i higieną pracy — Zdrowie psychiczne i bezpieczeństwo w pracy — Wytyczne dotyczące zarządzania ryzykiem psychospołecznym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oraz zwiększenie dostępności informacji i praktycznych wskazówek w niej zawartych (dostępność językowa i finansowa), przede wszystkim wśró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d pracowników służby BHP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Ułatwienie wykorzystania ich w skutecznym systemowym zarządzaniu zdrowiem i bezpieczeństwem, również w organizacjach nie bazujących na „ISO 45001 Systemy zarządzania bezpieczeństwem i higieną pracy. Wymagania i wytyczne stosowania”. </a:t>
            </a:r>
            <a:endParaRPr lang="en-GB" sz="18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800" u="sng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800" u="sng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l-PL" sz="1800" u="sng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Zakres działań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Inicjatywy bezpłatne: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Materiały</a:t>
            </a:r>
            <a:r>
              <a:rPr lang="pl-PL" sz="180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edukacyjne dostępne w me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diach społecznościowych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800" dirty="0" err="1">
                <a:solidFill>
                  <a:srgbClr val="000000"/>
                </a:solidFill>
                <a:latin typeface="Calibri" panose="020F0502020204030204" pitchFamily="34" charset="0"/>
              </a:rPr>
              <a:t>Webinar</a:t>
            </a: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 „ISO 45003 bez tajemnic”</a:t>
            </a:r>
          </a:p>
          <a:p>
            <a:pPr marR="0">
              <a:spcBef>
                <a:spcPts val="0"/>
              </a:spcBef>
              <a:spcAft>
                <a:spcPts val="0"/>
              </a:spcAft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Inicjatywy płatne: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Ebook „ISO 45003 bez tajemnic” + plus tłumaczenie normy z komentarzem</a:t>
            </a:r>
          </a:p>
          <a:p>
            <a:pPr marL="285750" marR="0" indent="-28575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pl-PL" sz="1800" dirty="0">
                <a:solidFill>
                  <a:srgbClr val="000000"/>
                </a:solidFill>
                <a:latin typeface="Calibri" panose="020F0502020204030204" pitchFamily="34" charset="0"/>
              </a:rPr>
              <a:t>Szkolenie online „ISO </a:t>
            </a:r>
            <a:r>
              <a:rPr lang="pl-PL" sz="1800">
                <a:solidFill>
                  <a:srgbClr val="000000"/>
                </a:solidFill>
                <a:latin typeface="Calibri" panose="020F0502020204030204" pitchFamily="34" charset="0"/>
              </a:rPr>
              <a:t>45003 wytyczne i wdrożenie praktyczne”</a:t>
            </a:r>
            <a:endParaRPr lang="pl-PL" sz="1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177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MentalHealthMatters</a:t>
            </a:r>
            <a:endParaRPr lang="de-AT" dirty="0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r>
              <a:rPr lang="pl-PL" dirty="0"/>
              <a:t>Dobra praktyka A</a:t>
            </a:r>
            <a:r>
              <a:rPr lang="en-GB" dirty="0"/>
              <a:t> </a:t>
            </a: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pPr algn="l"/>
            <a:r>
              <a:rPr lang="pl-PL" sz="1800" u="sng" dirty="0">
                <a:solidFill>
                  <a:srgbClr val="000000"/>
                </a:solidFill>
              </a:rPr>
              <a:t>Czym jest ISO 45003 i jak może pomóc</a:t>
            </a:r>
            <a:r>
              <a:rPr lang="pl-PL" sz="1800" dirty="0">
                <a:solidFill>
                  <a:srgbClr val="000000"/>
                </a:solidFill>
              </a:rPr>
              <a:t>: </a:t>
            </a:r>
          </a:p>
          <a:p>
            <a:pPr algn="l"/>
            <a:r>
              <a:rPr lang="pl-PL" sz="1800" dirty="0">
                <a:solidFill>
                  <a:srgbClr val="000000"/>
                </a:solidFill>
                <a:effectLst/>
              </a:rPr>
              <a:t>Norma „</a:t>
            </a:r>
            <a:r>
              <a:rPr lang="pl-PL" sz="1800" dirty="0">
                <a:solidFill>
                  <a:srgbClr val="000000"/>
                </a:solidFill>
              </a:rPr>
              <a:t>ISO45003: Zarządzanie bezpieczeństwem i higieną pracy — Zdrowie psychiczne i bezpieczeństwo w pracy — Wytyczne dotyczące zarządzania ryzykiem psychospołecznym” </a:t>
            </a:r>
            <a:r>
              <a:rPr lang="pl-PL" sz="1800" b="0" i="0" u="none" strike="noStrike" baseline="0" dirty="0">
                <a:solidFill>
                  <a:srgbClr val="171717"/>
                </a:solidFill>
              </a:rPr>
              <a:t>jest przeznaczona do stosowania wraz </a:t>
            </a:r>
            <a:r>
              <a:rPr lang="pl-PL" sz="1800" dirty="0">
                <a:solidFill>
                  <a:srgbClr val="000000"/>
                </a:solidFill>
              </a:rPr>
              <a:t>z „ISO 45001 Systemy zarządzania bezpieczeństwem i higieną pracy. Wymagania i wytyczne stosowania”, która zawiera podstawowe, bazowe wymagania i wytyczne dotyczące planowania, wdrażania, przeglądu, oceny i doskonalenia systemu zarządzania BHP.</a:t>
            </a:r>
          </a:p>
          <a:p>
            <a:r>
              <a:rPr lang="pl-PL" sz="1800" dirty="0">
                <a:solidFill>
                  <a:srgbClr val="000000"/>
                </a:solidFill>
              </a:rPr>
              <a:t>ISO 45001 podkreśla, że Organizacja jest odpowiedzialna za zdrowie i bezpieczeństwo pracowników, ale też wszelkich Interesariuszy, na których jej działalność może mieć wpływ (współpracowników, wykonawców, klientów, lokalną społeczność itd.). </a:t>
            </a:r>
            <a:r>
              <a:rPr lang="pl-PL" sz="1800" dirty="0">
                <a:solidFill>
                  <a:srgbClr val="171717"/>
                </a:solidFill>
              </a:rPr>
              <a:t>Odpowiedzialność ta obejmuje promowanie i ochronę ich zdrowia w kompleksowym ujęciu WHO - a więc jako pełnia dobrostanu fizycznego, psychicznego oraz społecznego.</a:t>
            </a:r>
          </a:p>
          <a:p>
            <a:r>
              <a:rPr lang="pl-PL" sz="1800" b="0" i="0" u="none" strike="noStrike" baseline="0" dirty="0">
                <a:solidFill>
                  <a:srgbClr val="171717"/>
                </a:solidFill>
              </a:rPr>
              <a:t>Prace nad normą dotyczącą zarządzania rykami psychospołecznymi w miejscu pracy rozpoczęto jeszcze w 2018 roku. Przyspieszono je w 2020 roku ze względu na sytuację pandemiczną na świecie i wzrost znaczenia czynników psychospołecznych. Ostatecznie norma ISO 45003 trafiła do obiegu oraz stosowania w czerwcu 2021 roku. Przez pewien czas była dostępna do czytania za darmo w języku angielskim. Obecnie jest dostępna </a:t>
            </a:r>
            <a:r>
              <a:rPr lang="pl-PL" sz="1800" dirty="0">
                <a:solidFill>
                  <a:srgbClr val="171717"/>
                </a:solidFill>
              </a:rPr>
              <a:t>bezpłatnie w oryginale tylko częściowo, co utrudnia dostęp do profitów jakie ze sobą niesie.</a:t>
            </a:r>
            <a:endParaRPr lang="pl-PL" sz="1800" dirty="0">
              <a:solidFill>
                <a:srgbClr val="000000"/>
              </a:solidFill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pl-PL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0389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BSR / Color Palette">
      <a:dk1>
        <a:srgbClr val="4B4B4D"/>
      </a:dk1>
      <a:lt1>
        <a:srgbClr val="FFFFFF"/>
      </a:lt1>
      <a:dk2>
        <a:srgbClr val="004E84"/>
      </a:dk2>
      <a:lt2>
        <a:srgbClr val="FFFFFF"/>
      </a:lt2>
      <a:accent1>
        <a:srgbClr val="6B9BC2"/>
      </a:accent1>
      <a:accent2>
        <a:srgbClr val="377F77"/>
      </a:accent2>
      <a:accent3>
        <a:srgbClr val="AC3287"/>
      </a:accent3>
      <a:accent4>
        <a:srgbClr val="FFA829"/>
      </a:accent4>
      <a:accent5>
        <a:srgbClr val="8E8C8C"/>
      </a:accent5>
      <a:accent6>
        <a:srgbClr val="64AE53"/>
      </a:accent6>
      <a:hlink>
        <a:srgbClr val="8AB419"/>
      </a:hlink>
      <a:folHlink>
        <a:srgbClr val="8AB4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>
        <a:spAutoFit/>
      </a:bodyPr>
      <a:lstStyle>
        <a:defPPr>
          <a:defRPr sz="4000" b="1" dirty="0" err="1">
            <a:solidFill>
              <a:srgbClr val="004E84"/>
            </a:solidFill>
          </a:defRPr>
        </a:defPPr>
      </a:lstStyle>
    </a:txDef>
  </a:objectDefaults>
  <a:extraClrSchemeLst/>
  <a:custClrLst>
    <a:custClr name="Deep Blue">
      <a:srgbClr val="004E84"/>
    </a:custClr>
    <a:custClr name="Bright Blue">
      <a:srgbClr val="007BB2"/>
    </a:custClr>
    <a:custClr name="Green">
      <a:srgbClr val="8AB419"/>
    </a:custClr>
    <a:custClr name="Warm Black">
      <a:srgbClr val="4B4B4B"/>
    </a:custClr>
    <a:custClr name="NO USE">
      <a:srgbClr val="F5FF00"/>
    </a:custClr>
    <a:custClr name="Deep Blue 57">
      <a:srgbClr val="7B8EB3"/>
    </a:custClr>
    <a:custClr name="Deep Blue 12">
      <a:srgbClr val="E4E5EE"/>
    </a:custClr>
    <a:custClr name="Bright Blue 57">
      <a:srgbClr val="89AFD1"/>
    </a:custClr>
    <a:custClr name="Bright Blue 12">
      <a:srgbClr val="E8EEF5"/>
    </a:custClr>
    <a:custClr name="Green 57">
      <a:srgbClr val="C1D488"/>
    </a:custClr>
    <a:custClr name="Green 12">
      <a:srgbClr val="F3F6E7"/>
    </a:custClr>
    <a:custClr name="NO USE">
      <a:srgbClr val="F5FF00"/>
    </a:custClr>
    <a:custClr name="Priority 1">
      <a:srgbClr val="CF9519"/>
    </a:custClr>
    <a:custClr name="Priority 2">
      <a:srgbClr val="5D7997"/>
    </a:custClr>
    <a:custClr name="Priority 3">
      <a:srgbClr val="5C8064"/>
    </a:custClr>
    <a:custClr name="Priority 4">
      <a:srgbClr val="8C8282"/>
    </a:custClr>
    <a:custClr name="NO USE">
      <a:srgbClr val="F5FF00"/>
    </a:custClr>
    <a:custClr name="ADD ON 1">
      <a:srgbClr val="6B9BC2"/>
    </a:custClr>
    <a:custClr name="ADD ON 2">
      <a:srgbClr val="A1A970"/>
    </a:custClr>
    <a:custClr name="ADD ON 3">
      <a:srgbClr val="CF8787"/>
    </a:custClr>
    <a:custClr name="ADD ON 4">
      <a:srgbClr val="FED440"/>
    </a:custClr>
    <a:custClr name="ADD ON 5">
      <a:srgbClr val="8E8C8C"/>
    </a:custClr>
    <a:custClr name="ADD ON 6">
      <a:srgbClr val="64AE53"/>
    </a:custClr>
    <a:custClr name="ADD ON 7">
      <a:srgbClr val="C86B35"/>
    </a:custClr>
    <a:custClr name="ADD ON 8">
      <a:srgbClr val="B134D8"/>
    </a:custClr>
    <a:custClr name="ADD ON 9">
      <a:srgbClr val="574C4C"/>
    </a:custClr>
    <a:custClr name="ADD ON 10">
      <a:srgbClr val="D62E3F"/>
    </a:custClr>
    <a:custClr name="ADD ON 11">
      <a:srgbClr val="C79F3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BSR / Color Palette">
      <a:dk1>
        <a:srgbClr val="4B4B4D"/>
      </a:dk1>
      <a:lt1>
        <a:srgbClr val="FFFFFF"/>
      </a:lt1>
      <a:dk2>
        <a:srgbClr val="004E84"/>
      </a:dk2>
      <a:lt2>
        <a:srgbClr val="FFFFFF"/>
      </a:lt2>
      <a:accent1>
        <a:srgbClr val="6B9BC2"/>
      </a:accent1>
      <a:accent2>
        <a:srgbClr val="377F77"/>
      </a:accent2>
      <a:accent3>
        <a:srgbClr val="AC3287"/>
      </a:accent3>
      <a:accent4>
        <a:srgbClr val="FFA829"/>
      </a:accent4>
      <a:accent5>
        <a:srgbClr val="8E8C8C"/>
      </a:accent5>
      <a:accent6>
        <a:srgbClr val="64AE53"/>
      </a:accent6>
      <a:hlink>
        <a:srgbClr val="8AB419"/>
      </a:hlink>
      <a:folHlink>
        <a:srgbClr val="8AB419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 anchor="ctr">
        <a:spAutoFit/>
      </a:bodyPr>
      <a:lstStyle>
        <a:defPPr>
          <a:defRPr sz="4000" b="1" dirty="0" err="1">
            <a:solidFill>
              <a:srgbClr val="004E84"/>
            </a:solidFill>
          </a:defRPr>
        </a:defPPr>
      </a:lstStyle>
    </a:txDef>
  </a:objectDefaults>
  <a:extraClrSchemeLst/>
  <a:custClrLst>
    <a:custClr name="Deep Blue">
      <a:srgbClr val="004E84"/>
    </a:custClr>
    <a:custClr name="Bright Blue">
      <a:srgbClr val="007BB2"/>
    </a:custClr>
    <a:custClr name="Green">
      <a:srgbClr val="8AB419"/>
    </a:custClr>
    <a:custClr name="Warm Black">
      <a:srgbClr val="4B4B4B"/>
    </a:custClr>
    <a:custClr name="NO USE">
      <a:srgbClr val="F5FF00"/>
    </a:custClr>
    <a:custClr name="Deep Blue 57">
      <a:srgbClr val="7B8EB3"/>
    </a:custClr>
    <a:custClr name="Deep Blue 12">
      <a:srgbClr val="E4E5EE"/>
    </a:custClr>
    <a:custClr name="Bright Blue 57">
      <a:srgbClr val="89AFD1"/>
    </a:custClr>
    <a:custClr name="Bright Blue 12">
      <a:srgbClr val="E8EEF5"/>
    </a:custClr>
    <a:custClr name="Green 57">
      <a:srgbClr val="C1D488"/>
    </a:custClr>
    <a:custClr name="Green 12">
      <a:srgbClr val="F3F6E7"/>
    </a:custClr>
    <a:custClr name="NO USE">
      <a:srgbClr val="F5FF00"/>
    </a:custClr>
    <a:custClr name="Priority 1">
      <a:srgbClr val="CF9519"/>
    </a:custClr>
    <a:custClr name="Priority 2">
      <a:srgbClr val="5D7997"/>
    </a:custClr>
    <a:custClr name="Priority 3">
      <a:srgbClr val="5C8064"/>
    </a:custClr>
    <a:custClr name="Priority 4">
      <a:srgbClr val="8C8282"/>
    </a:custClr>
    <a:custClr name="NO USE">
      <a:srgbClr val="F5FF00"/>
    </a:custClr>
    <a:custClr name="ADD ON 1">
      <a:srgbClr val="6B9BC2"/>
    </a:custClr>
    <a:custClr name="ADD ON 2">
      <a:srgbClr val="A1A970"/>
    </a:custClr>
    <a:custClr name="ADD ON 3">
      <a:srgbClr val="CF8787"/>
    </a:custClr>
    <a:custClr name="ADD ON 4">
      <a:srgbClr val="FED440"/>
    </a:custClr>
    <a:custClr name="ADD ON 5">
      <a:srgbClr val="8E8C8C"/>
    </a:custClr>
    <a:custClr name="ADD ON 6">
      <a:srgbClr val="64AE53"/>
    </a:custClr>
    <a:custClr name="ADD ON 7">
      <a:srgbClr val="C86B35"/>
    </a:custClr>
    <a:custClr name="ADD ON 8">
      <a:srgbClr val="B134D8"/>
    </a:custClr>
    <a:custClr name="ADD ON 9">
      <a:srgbClr val="574C4C"/>
    </a:custClr>
    <a:custClr name="ADD ON 10">
      <a:srgbClr val="D62E3F"/>
    </a:custClr>
    <a:custClr name="ADD ON 11">
      <a:srgbClr val="C79F37"/>
    </a:custClr>
  </a:custClr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558125731D2D2243BDF11899FC7B7A84" ma:contentTypeVersion="13" ma:contentTypeDescription="Opprett et nytt dokument." ma:contentTypeScope="" ma:versionID="00c2d545bb33325e87bbf8d6c539dbe8">
  <xsd:schema xmlns:xsd="http://www.w3.org/2001/XMLSchema" xmlns:xs="http://www.w3.org/2001/XMLSchema" xmlns:p="http://schemas.microsoft.com/office/2006/metadata/properties" xmlns:ns2="f65260ad-dd63-4386-ad73-b64f233b690e" xmlns:ns3="f2562008-5a11-4980-b012-3b21a0590afe" targetNamespace="http://schemas.microsoft.com/office/2006/metadata/properties" ma:root="true" ma:fieldsID="42b773602e168d4b9c6f342d0e9a1892" ns2:_="" ns3:_="">
    <xsd:import namespace="f65260ad-dd63-4386-ad73-b64f233b690e"/>
    <xsd:import namespace="f2562008-5a11-4980-b012-3b21a0590af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65260ad-dd63-4386-ad73-b64f233b690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Bildemerkelapper" ma:readOnly="false" ma:fieldId="{5cf76f15-5ced-4ddc-b409-7134ff3c332f}" ma:taxonomyMulti="true" ma:sspId="7fb48e5c-1154-4664-a60a-4ec574807f5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562008-5a11-4980-b012-3b21a0590afe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85874a80-7d99-4ed9-9bd0-33fd3a65fa72}" ma:internalName="TaxCatchAll" ma:showField="CatchAllData" ma:web="f2562008-5a11-4980-b012-3b21a0590af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f65260ad-dd63-4386-ad73-b64f233b690e">
      <Terms xmlns="http://schemas.microsoft.com/office/infopath/2007/PartnerControls"/>
    </lcf76f155ced4ddcb4097134ff3c332f>
    <TaxCatchAll xmlns="f2562008-5a11-4980-b012-3b21a0590afe" xsi:nil="true"/>
  </documentManagement>
</p:properties>
</file>

<file path=customXml/itemProps1.xml><?xml version="1.0" encoding="utf-8"?>
<ds:datastoreItem xmlns:ds="http://schemas.openxmlformats.org/officeDocument/2006/customXml" ds:itemID="{061DD51D-E3F7-4753-B789-55F937E695C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65260ad-dd63-4386-ad73-b64f233b690e"/>
    <ds:schemaRef ds:uri="f2562008-5a11-4980-b012-3b21a0590af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32D483F-646A-4AEC-B9B5-59226AA9E27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553FA96-9453-4004-B833-EA57E1D40F49}">
  <ds:schemaRefs>
    <ds:schemaRef ds:uri="http://purl.org/dc/elements/1.1/"/>
    <ds:schemaRef ds:uri="http://schemas.microsoft.com/office/2006/metadata/properties"/>
    <ds:schemaRef ds:uri="http://purl.org/dc/dcmitype/"/>
    <ds:schemaRef ds:uri="http://www.w3.org/XML/1998/namespace"/>
    <ds:schemaRef ds:uri="http://purl.org/dc/terms/"/>
    <ds:schemaRef ds:uri="f65260ad-dd63-4386-ad73-b64f233b690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f2562008-5a11-4980-b012-3b21a0590af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2221</TotalTime>
  <Words>5289</Words>
  <Application>Microsoft Office PowerPoint</Application>
  <PresentationFormat>Panoramiczny</PresentationFormat>
  <Paragraphs>382</Paragraphs>
  <Slides>36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2</vt:i4>
      </vt:variant>
      <vt:variant>
        <vt:lpstr>Tytuły slajdów</vt:lpstr>
      </vt:variant>
      <vt:variant>
        <vt:i4>36</vt:i4>
      </vt:variant>
    </vt:vector>
  </HeadingPairs>
  <TitlesOfParts>
    <vt:vector size="41" baseType="lpstr">
      <vt:lpstr>Arial</vt:lpstr>
      <vt:lpstr>Calibri</vt:lpstr>
      <vt:lpstr>Muli-Regular</vt:lpstr>
      <vt:lpstr>Office</vt:lpstr>
      <vt:lpstr>1_Office</vt:lpstr>
      <vt:lpstr>Prezentacja programu PowerPoint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MentalHealthMatters</vt:lpstr>
      <vt:lpstr>Prezentacja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ppt</dc:title>
  <dc:subject/>
  <dc:creator>IBSR</dc:creator>
  <cp:keywords/>
  <dc:description/>
  <cp:lastModifiedBy>Eliza Goszczyńska</cp:lastModifiedBy>
  <cp:revision>482</cp:revision>
  <dcterms:created xsi:type="dcterms:W3CDTF">2021-06-17T09:42:07Z</dcterms:created>
  <dcterms:modified xsi:type="dcterms:W3CDTF">2024-10-18T12:42:13Z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0x010100558125731D2D2243BDF11899FC7B7A84</vt:lpwstr>
  </property>
</Properties>
</file>